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sldIdLst>
    <p:sldId id="256" r:id="rId2"/>
    <p:sldId id="257" r:id="rId3"/>
    <p:sldId id="260" r:id="rId4"/>
    <p:sldId id="270" r:id="rId5"/>
    <p:sldId id="258" r:id="rId6"/>
    <p:sldId id="265" r:id="rId7"/>
    <p:sldId id="266" r:id="rId8"/>
    <p:sldId id="267" r:id="rId9"/>
    <p:sldId id="268" r:id="rId10"/>
    <p:sldId id="269" r:id="rId11"/>
    <p:sldId id="271" r:id="rId12"/>
    <p:sldId id="264" r:id="rId13"/>
    <p:sldId id="27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196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CF9EE-115C-2A44-82DB-2DC98B25EC05}" type="datetimeFigureOut">
              <a:rPr lang="en-US" smtClean="0"/>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CF9EE-115C-2A44-82DB-2DC98B25EC05}" type="datetimeFigureOut">
              <a:rPr lang="en-US" smtClean="0"/>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01652-5427-A64E-911F-B6F9C4C4B0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CF9EE-115C-2A44-82DB-2DC98B25EC05}" type="datetimeFigureOut">
              <a:rPr lang="en-US" smtClean="0"/>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01652-5427-A64E-911F-B6F9C4C4B0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CF9EE-115C-2A44-82DB-2DC98B25EC05}" type="datetimeFigureOut">
              <a:rPr lang="en-US" smtClean="0"/>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01652-5427-A64E-911F-B6F9C4C4B0C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CF9EE-115C-2A44-82DB-2DC98B25EC05}" type="datetimeFigureOut">
              <a:rPr lang="en-US" smtClean="0"/>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01652-5427-A64E-911F-B6F9C4C4B0C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8CF9EE-115C-2A44-82DB-2DC98B25EC05}" type="datetimeFigureOut">
              <a:rPr lang="en-US" smtClean="0"/>
              <a:t>11/17/15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01652-5427-A64E-911F-B6F9C4C4B0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8CF9EE-115C-2A44-82DB-2DC98B25EC05}" type="datetimeFigureOut">
              <a:rPr lang="en-US" smtClean="0"/>
              <a:t>11/17/15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001652-5427-A64E-911F-B6F9C4C4B0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8CF9EE-115C-2A44-82DB-2DC98B25EC05}" type="datetimeFigureOut">
              <a:rPr lang="en-US" smtClean="0"/>
              <a:t>11/17/15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001652-5427-A64E-911F-B6F9C4C4B0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CF9EE-115C-2A44-82DB-2DC98B25EC05}" type="datetimeFigureOut">
              <a:rPr lang="en-US" smtClean="0"/>
              <a:t>11/17/15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001652-5427-A64E-911F-B6F9C4C4B0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CF9EE-115C-2A44-82DB-2DC98B25EC05}" type="datetimeFigureOut">
              <a:rPr lang="en-US" smtClean="0"/>
              <a:t>11/17/15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08CF9EE-115C-2A44-82DB-2DC98B25EC05}" type="datetimeFigureOut">
              <a:rPr lang="en-US" smtClean="0"/>
              <a:t>11/17/15</a:t>
            </a:fld>
            <a:endParaRPr lang="en-US"/>
          </a:p>
        </p:txBody>
      </p:sp>
      <p:sp>
        <p:nvSpPr>
          <p:cNvPr id="9" name="Slide Number Placeholder 8"/>
          <p:cNvSpPr>
            <a:spLocks noGrp="1"/>
          </p:cNvSpPr>
          <p:nvPr>
            <p:ph type="sldNum" sz="quarter" idx="11"/>
          </p:nvPr>
        </p:nvSpPr>
        <p:spPr/>
        <p:txBody>
          <a:bodyPr/>
          <a:lstStyle/>
          <a:p>
            <a:fld id="{43001652-5427-A64E-911F-B6F9C4C4B0C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3001652-5427-A64E-911F-B6F9C4C4B0C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08CF9EE-115C-2A44-82DB-2DC98B25EC05}" type="datetimeFigureOut">
              <a:rPr lang="en-US" smtClean="0"/>
              <a:t>11/17/15</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militaryhistory.about.com/od/worldwari1/p/leytegulf.htm" TargetMode="External"/><Relationship Id="rId4" Type="http://schemas.openxmlformats.org/officeDocument/2006/relationships/hyperlink" Target="https://mustardseedbudget.wordpress.com/2012/02/22/battle-of-leyte/" TargetMode="External"/><Relationship Id="rId1" Type="http://schemas.openxmlformats.org/officeDocument/2006/relationships/slideLayout" Target="../slideLayouts/slideLayout2.xml"/><Relationship Id="rId2" Type="http://schemas.openxmlformats.org/officeDocument/2006/relationships/hyperlink" Target="http://www.u-s-history.com/pages/h1757.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battle-line-leyte-gulf_lif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0982"/>
          </a:xfrm>
          <a:prstGeom prst="rect">
            <a:avLst/>
          </a:prstGeom>
        </p:spPr>
      </p:pic>
      <p:sp>
        <p:nvSpPr>
          <p:cNvPr id="6" name="TextBox 5"/>
          <p:cNvSpPr txBox="1"/>
          <p:nvPr/>
        </p:nvSpPr>
        <p:spPr>
          <a:xfrm>
            <a:off x="1279668" y="4510795"/>
            <a:ext cx="7178532" cy="1261884"/>
          </a:xfrm>
          <a:prstGeom prst="rect">
            <a:avLst/>
          </a:prstGeom>
          <a:noFill/>
        </p:spPr>
        <p:txBody>
          <a:bodyPr wrap="square" rtlCol="0">
            <a:spAutoFit/>
          </a:bodyPr>
          <a:lstStyle/>
          <a:p>
            <a:pPr algn="ctr"/>
            <a:r>
              <a:rPr lang="en-US" sz="4400" u="sng" dirty="0" smtClean="0">
                <a:solidFill>
                  <a:srgbClr val="FF0000"/>
                </a:solidFill>
                <a:latin typeface="Arial Black"/>
                <a:cs typeface="Arial Black"/>
              </a:rPr>
              <a:t>Battle of Leyte Gulf</a:t>
            </a:r>
          </a:p>
          <a:p>
            <a:pPr algn="ctr"/>
            <a:endParaRPr lang="en-US" sz="1600" dirty="0" smtClean="0">
              <a:solidFill>
                <a:srgbClr val="FF0000"/>
              </a:solidFill>
              <a:latin typeface="Arial"/>
              <a:cs typeface="Arial"/>
            </a:endParaRPr>
          </a:p>
          <a:p>
            <a:pPr algn="ctr"/>
            <a:r>
              <a:rPr lang="en-US" sz="1600" dirty="0" smtClean="0">
                <a:solidFill>
                  <a:srgbClr val="FF0000"/>
                </a:solidFill>
                <a:latin typeface="Arial"/>
                <a:cs typeface="Arial"/>
              </a:rPr>
              <a:t>By: William Bartholomew</a:t>
            </a:r>
            <a:endParaRPr lang="en-US" sz="1600" dirty="0">
              <a:solidFill>
                <a:srgbClr val="FF0000"/>
              </a:solidFill>
              <a:latin typeface="Arial"/>
              <a:cs typeface="Arial"/>
            </a:endParaRPr>
          </a:p>
        </p:txBody>
      </p:sp>
    </p:spTree>
    <p:extLst>
      <p:ext uri="{BB962C8B-B14F-4D97-AF65-F5344CB8AC3E}">
        <p14:creationId xmlns:p14="http://schemas.microsoft.com/office/powerpoint/2010/main" val="32427253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Losses</a:t>
            </a:r>
            <a:endParaRPr lang="en-US" dirty="0"/>
          </a:p>
        </p:txBody>
      </p:sp>
      <p:sp>
        <p:nvSpPr>
          <p:cNvPr id="4" name="Content Placeholder 3"/>
          <p:cNvSpPr>
            <a:spLocks noGrp="1"/>
          </p:cNvSpPr>
          <p:nvPr>
            <p:ph sz="half" idx="1"/>
          </p:nvPr>
        </p:nvSpPr>
        <p:spPr/>
        <p:txBody>
          <a:bodyPr>
            <a:normAutofit lnSpcReduction="10000"/>
          </a:bodyPr>
          <a:lstStyle/>
          <a:p>
            <a:pPr marL="114300" indent="0">
              <a:buNone/>
            </a:pPr>
            <a:r>
              <a:rPr lang="en-US" dirty="0" smtClean="0"/>
              <a:t>Japanese</a:t>
            </a:r>
          </a:p>
          <a:p>
            <a:r>
              <a:rPr lang="en-US" dirty="0" smtClean="0"/>
              <a:t>1 fleet carrier</a:t>
            </a:r>
          </a:p>
          <a:p>
            <a:r>
              <a:rPr lang="en-US" dirty="0" smtClean="0"/>
              <a:t>3 light carriers</a:t>
            </a:r>
          </a:p>
          <a:p>
            <a:r>
              <a:rPr lang="en-US" dirty="0" smtClean="0"/>
              <a:t>3 battleships</a:t>
            </a:r>
          </a:p>
          <a:p>
            <a:r>
              <a:rPr lang="en-US" dirty="0" smtClean="0"/>
              <a:t>6 </a:t>
            </a:r>
            <a:r>
              <a:rPr lang="en-US" dirty="0"/>
              <a:t>heavy </a:t>
            </a:r>
            <a:r>
              <a:rPr lang="en-US" dirty="0" smtClean="0"/>
              <a:t>cruisers </a:t>
            </a:r>
          </a:p>
          <a:p>
            <a:r>
              <a:rPr lang="en-US" dirty="0" smtClean="0"/>
              <a:t>4 </a:t>
            </a:r>
            <a:r>
              <a:rPr lang="en-US" dirty="0"/>
              <a:t>light </a:t>
            </a:r>
            <a:r>
              <a:rPr lang="en-US" dirty="0" smtClean="0"/>
              <a:t>cruisers </a:t>
            </a:r>
          </a:p>
          <a:p>
            <a:r>
              <a:rPr lang="en-US" dirty="0" smtClean="0"/>
              <a:t>11 </a:t>
            </a:r>
            <a:r>
              <a:rPr lang="en-US" dirty="0"/>
              <a:t>destroyers </a:t>
            </a:r>
          </a:p>
          <a:p>
            <a:r>
              <a:rPr lang="en-US" dirty="0"/>
              <a:t>~</a:t>
            </a:r>
            <a:r>
              <a:rPr lang="en-US" dirty="0" smtClean="0"/>
              <a:t> 300 airplanes</a:t>
            </a:r>
          </a:p>
          <a:p>
            <a:r>
              <a:rPr lang="en-US" dirty="0" smtClean="0"/>
              <a:t>10,000+ killed</a:t>
            </a:r>
            <a:endParaRPr lang="en-US" dirty="0"/>
          </a:p>
        </p:txBody>
      </p:sp>
      <p:sp>
        <p:nvSpPr>
          <p:cNvPr id="5" name="Content Placeholder 4"/>
          <p:cNvSpPr>
            <a:spLocks noGrp="1"/>
          </p:cNvSpPr>
          <p:nvPr>
            <p:ph sz="half" idx="2"/>
          </p:nvPr>
        </p:nvSpPr>
        <p:spPr>
          <a:xfrm>
            <a:off x="4230437" y="1536192"/>
            <a:ext cx="3657600" cy="4590288"/>
          </a:xfrm>
        </p:spPr>
        <p:txBody>
          <a:bodyPr>
            <a:normAutofit lnSpcReduction="10000"/>
          </a:bodyPr>
          <a:lstStyle/>
          <a:p>
            <a:pPr marL="114300" indent="0">
              <a:buNone/>
            </a:pPr>
            <a:r>
              <a:rPr lang="en-US" dirty="0" smtClean="0"/>
              <a:t>Allies </a:t>
            </a:r>
          </a:p>
          <a:p>
            <a:r>
              <a:rPr lang="en-US" dirty="0" smtClean="0"/>
              <a:t>1 light carrier</a:t>
            </a:r>
          </a:p>
          <a:p>
            <a:r>
              <a:rPr lang="en-US" dirty="0" smtClean="0"/>
              <a:t>2 escort carriers</a:t>
            </a:r>
          </a:p>
          <a:p>
            <a:r>
              <a:rPr lang="en-US" dirty="0"/>
              <a:t>2</a:t>
            </a:r>
            <a:r>
              <a:rPr lang="en-US" dirty="0" smtClean="0"/>
              <a:t> destroyers</a:t>
            </a:r>
          </a:p>
          <a:p>
            <a:r>
              <a:rPr lang="en-US" dirty="0" smtClean="0"/>
              <a:t>3 destroyer escorts</a:t>
            </a:r>
          </a:p>
          <a:p>
            <a:r>
              <a:rPr lang="en-US" dirty="0" smtClean="0"/>
              <a:t>~ 200 planes</a:t>
            </a:r>
          </a:p>
          <a:p>
            <a:r>
              <a:rPr lang="en-US" dirty="0" smtClean="0"/>
              <a:t>~ 3,000 casualties </a:t>
            </a:r>
          </a:p>
        </p:txBody>
      </p:sp>
    </p:spTree>
    <p:extLst>
      <p:ext uri="{BB962C8B-B14F-4D97-AF65-F5344CB8AC3E}">
        <p14:creationId xmlns:p14="http://schemas.microsoft.com/office/powerpoint/2010/main" val="38588025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Kamikaze </a:t>
            </a:r>
            <a:endParaRPr lang="en-US" dirty="0"/>
          </a:p>
        </p:txBody>
      </p:sp>
      <p:sp>
        <p:nvSpPr>
          <p:cNvPr id="6" name="Content Placeholder 5"/>
          <p:cNvSpPr>
            <a:spLocks noGrp="1"/>
          </p:cNvSpPr>
          <p:nvPr>
            <p:ph idx="1"/>
          </p:nvPr>
        </p:nvSpPr>
        <p:spPr>
          <a:xfrm>
            <a:off x="457201" y="1417638"/>
            <a:ext cx="4150267" cy="4800600"/>
          </a:xfrm>
        </p:spPr>
        <p:txBody>
          <a:bodyPr>
            <a:noAutofit/>
          </a:bodyPr>
          <a:lstStyle/>
          <a:p>
            <a:r>
              <a:rPr lang="en-US" sz="2400" dirty="0" smtClean="0"/>
              <a:t>Leyte Gulf saw the first usage of the Japanese kamikaze tactic </a:t>
            </a:r>
          </a:p>
          <a:p>
            <a:r>
              <a:rPr lang="en-US" sz="2400" dirty="0" smtClean="0"/>
              <a:t>Pilots intentionally crashed their aircraft into enemy vessels in order to inflict heavier damage than conventional weaponry</a:t>
            </a:r>
          </a:p>
          <a:p>
            <a:r>
              <a:rPr lang="en-US" sz="2400" dirty="0" smtClean="0"/>
              <a:t>Reflects a deeply entrenched ideology within the Japanese military of “death over defeat”</a:t>
            </a:r>
            <a:endParaRPr lang="en-US" sz="2400" dirty="0"/>
          </a:p>
        </p:txBody>
      </p:sp>
      <p:pic>
        <p:nvPicPr>
          <p:cNvPr id="7" name="Picture 6" descr="sangamon.gif"/>
          <p:cNvPicPr>
            <a:picLocks noChangeAspect="1"/>
          </p:cNvPicPr>
          <p:nvPr/>
        </p:nvPicPr>
        <p:blipFill rotWithShape="1">
          <a:blip r:embed="rId2">
            <a:extLst>
              <a:ext uri="{28A0092B-C50C-407E-A947-70E740481C1C}">
                <a14:useLocalDpi xmlns:a14="http://schemas.microsoft.com/office/drawing/2010/main" val="0"/>
              </a:ext>
            </a:extLst>
          </a:blip>
          <a:srcRect b="14590"/>
          <a:stretch/>
        </p:blipFill>
        <p:spPr>
          <a:xfrm>
            <a:off x="4823655" y="2353832"/>
            <a:ext cx="3847782" cy="3009627"/>
          </a:xfrm>
          <a:prstGeom prst="rect">
            <a:avLst/>
          </a:prstGeom>
        </p:spPr>
      </p:pic>
    </p:spTree>
    <p:extLst>
      <p:ext uri="{BB962C8B-B14F-4D97-AF65-F5344CB8AC3E}">
        <p14:creationId xmlns:p14="http://schemas.microsoft.com/office/powerpoint/2010/main" val="41696513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Aftermath </a:t>
            </a:r>
            <a:endParaRPr lang="en-US" u="sng" dirty="0"/>
          </a:p>
        </p:txBody>
      </p:sp>
      <p:sp>
        <p:nvSpPr>
          <p:cNvPr id="3" name="Content Placeholder 2"/>
          <p:cNvSpPr>
            <a:spLocks noGrp="1"/>
          </p:cNvSpPr>
          <p:nvPr>
            <p:ph idx="1"/>
          </p:nvPr>
        </p:nvSpPr>
        <p:spPr>
          <a:xfrm>
            <a:off x="335594" y="1417638"/>
            <a:ext cx="6960690" cy="4800600"/>
          </a:xfrm>
        </p:spPr>
        <p:txBody>
          <a:bodyPr>
            <a:normAutofit/>
          </a:bodyPr>
          <a:lstStyle/>
          <a:p>
            <a:r>
              <a:rPr lang="en-US" sz="2800" dirty="0" smtClean="0"/>
              <a:t>The Battle of Leyte Gulf resulted in the destruction of the majority of Japan’s remaining surface fleet, thus ending Japan’s ability to conduct naval operations</a:t>
            </a:r>
          </a:p>
          <a:p>
            <a:r>
              <a:rPr lang="en-US" sz="2800" dirty="0" smtClean="0"/>
              <a:t>At the same time, this battle lead to the liberation of the entire Philippines archipelago, which crippled a crucial oil supply line to Japan</a:t>
            </a:r>
          </a:p>
        </p:txBody>
      </p:sp>
    </p:spTree>
    <p:extLst>
      <p:ext uri="{BB962C8B-B14F-4D97-AF65-F5344CB8AC3E}">
        <p14:creationId xmlns:p14="http://schemas.microsoft.com/office/powerpoint/2010/main" val="18215462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457200" y="1417637"/>
            <a:ext cx="7620000" cy="5094169"/>
          </a:xfrm>
        </p:spPr>
        <p:txBody>
          <a:bodyPr>
            <a:normAutofit/>
          </a:bodyPr>
          <a:lstStyle/>
          <a:p>
            <a:r>
              <a:rPr lang="en-US" sz="1600" dirty="0" smtClean="0"/>
              <a:t>“Battle of Leyte Gulf.” </a:t>
            </a:r>
            <a:r>
              <a:rPr lang="en-US" sz="1600" i="1" dirty="0" smtClean="0"/>
              <a:t>United States History</a:t>
            </a:r>
            <a:r>
              <a:rPr lang="en-US" sz="1600" dirty="0" smtClean="0"/>
              <a:t>. </a:t>
            </a:r>
            <a:r>
              <a:rPr lang="en-US" sz="1600" dirty="0"/>
              <a:t>A</a:t>
            </a:r>
            <a:r>
              <a:rPr lang="en-US" sz="1600" dirty="0" smtClean="0"/>
              <a:t>ccessed </a:t>
            </a:r>
            <a:r>
              <a:rPr lang="en-US" sz="1600" dirty="0"/>
              <a:t>October 25, </a:t>
            </a:r>
            <a:r>
              <a:rPr lang="en-US" sz="1600" dirty="0" smtClean="0"/>
              <a:t>2015. </a:t>
            </a:r>
            <a:r>
              <a:rPr lang="en-US" sz="1600" dirty="0">
                <a:hlinkClick r:id="rId2"/>
              </a:rPr>
              <a:t>http://www.u-s-history.com/pages/h1757.</a:t>
            </a:r>
            <a:r>
              <a:rPr lang="en-US" sz="1600" dirty="0" smtClean="0">
                <a:hlinkClick r:id="rId2"/>
              </a:rPr>
              <a:t>html</a:t>
            </a:r>
            <a:endParaRPr lang="en-US" sz="1600" dirty="0" smtClean="0"/>
          </a:p>
          <a:p>
            <a:r>
              <a:rPr lang="en-US" sz="1600" dirty="0" smtClean="0"/>
              <a:t>“World War II: Battle of Leyte Gulf.” </a:t>
            </a:r>
            <a:r>
              <a:rPr lang="en-US" sz="1600" i="1" dirty="0" err="1" smtClean="0"/>
              <a:t>About.com</a:t>
            </a:r>
            <a:r>
              <a:rPr lang="en-US" sz="1600" dirty="0" smtClean="0"/>
              <a:t>. </a:t>
            </a:r>
            <a:r>
              <a:rPr lang="en-US" sz="1600" dirty="0"/>
              <a:t>A</a:t>
            </a:r>
            <a:r>
              <a:rPr lang="en-US" sz="1600" dirty="0" smtClean="0"/>
              <a:t>ccessed </a:t>
            </a:r>
            <a:r>
              <a:rPr lang="en-US" sz="1600" dirty="0"/>
              <a:t>October 27, </a:t>
            </a:r>
            <a:r>
              <a:rPr lang="en-US" sz="1600" dirty="0" smtClean="0"/>
              <a:t>2015. </a:t>
            </a:r>
            <a:r>
              <a:rPr lang="en-US" sz="1600" dirty="0">
                <a:hlinkClick r:id="rId3"/>
              </a:rPr>
              <a:t>http://militaryhistory.about.com/od/worldwari1/p/</a:t>
            </a:r>
            <a:r>
              <a:rPr lang="en-US" sz="1600" dirty="0" smtClean="0">
                <a:hlinkClick r:id="rId3"/>
              </a:rPr>
              <a:t>leytegulf.htm</a:t>
            </a:r>
            <a:endParaRPr lang="en-US" sz="1600" dirty="0" smtClean="0"/>
          </a:p>
          <a:p>
            <a:r>
              <a:rPr lang="en-US" sz="1600" dirty="0"/>
              <a:t>Michel, Marshall. "The Last Epic Naval Battle: Voices from Leyte Gulf." </a:t>
            </a:r>
            <a:r>
              <a:rPr lang="en-US" sz="1600" i="1" dirty="0"/>
              <a:t>Air Power History</a:t>
            </a:r>
            <a:r>
              <a:rPr lang="en-US" sz="1600" dirty="0"/>
              <a:t> 56, no. 4 (Winter2009 2009): 50-51. </a:t>
            </a:r>
            <a:endParaRPr lang="en-US" sz="1600" dirty="0" smtClean="0"/>
          </a:p>
          <a:p>
            <a:r>
              <a:rPr lang="en-US" sz="1600" dirty="0" err="1" smtClean="0"/>
              <a:t>Westphal</a:t>
            </a:r>
            <a:r>
              <a:rPr lang="en-US" sz="1600" dirty="0" smtClean="0"/>
              <a:t> </a:t>
            </a:r>
            <a:r>
              <a:rPr lang="en-US" sz="1600" dirty="0"/>
              <a:t>Jr., Raymond. 2007. "The Battle of Leyte Gulf: The Last Fleet Action." </a:t>
            </a:r>
            <a:r>
              <a:rPr lang="en-US" sz="1600" i="1" dirty="0"/>
              <a:t>Journal Of Military History</a:t>
            </a:r>
            <a:r>
              <a:rPr lang="en-US" sz="1600" dirty="0"/>
              <a:t> 71, no. 1: 267-268. </a:t>
            </a:r>
            <a:endParaRPr lang="en-US" sz="1600" dirty="0" smtClean="0"/>
          </a:p>
          <a:p>
            <a:r>
              <a:rPr lang="en-US" sz="1600" dirty="0" smtClean="0"/>
              <a:t>Muir</a:t>
            </a:r>
            <a:r>
              <a:rPr lang="en-US" sz="1600" dirty="0"/>
              <a:t>, Malcolm. 2011. "Book Review: Battle of </a:t>
            </a:r>
            <a:r>
              <a:rPr lang="en-US" sz="1600" dirty="0" err="1"/>
              <a:t>Surigao</a:t>
            </a:r>
            <a:r>
              <a:rPr lang="en-US" sz="1600" dirty="0"/>
              <a:t> Strait. By Anthony P. Tully. Bloomington: Indiana University Press. 2009. 329 pp. £18.99 </a:t>
            </a:r>
            <a:r>
              <a:rPr lang="en-US" sz="1600" dirty="0" err="1"/>
              <a:t>hbk</a:t>
            </a:r>
            <a:r>
              <a:rPr lang="en-US" sz="1600" dirty="0"/>
              <a:t>. ISBN 978 0 253 35242 2." </a:t>
            </a:r>
            <a:r>
              <a:rPr lang="en-US" sz="1600" i="1" dirty="0"/>
              <a:t>War In History</a:t>
            </a:r>
            <a:r>
              <a:rPr lang="en-US" sz="1600" dirty="0"/>
              <a:t> 18, no. 2: </a:t>
            </a:r>
            <a:r>
              <a:rPr lang="en-US" sz="1600" dirty="0" smtClean="0"/>
              <a:t>274-276. </a:t>
            </a:r>
          </a:p>
          <a:p>
            <a:r>
              <a:rPr lang="en-US" sz="1600" dirty="0" smtClean="0"/>
              <a:t>Goldstein</a:t>
            </a:r>
            <a:r>
              <a:rPr lang="en-US" sz="1600" dirty="0"/>
              <a:t>, Donald M. 2007. "The Battle for Leyte, 1944: Allied and Japanese Plans, Preparations, and Execution." </a:t>
            </a:r>
            <a:r>
              <a:rPr lang="en-US" sz="1600" i="1" dirty="0"/>
              <a:t>Naval War College Review</a:t>
            </a:r>
            <a:r>
              <a:rPr lang="en-US" sz="1600" dirty="0"/>
              <a:t> 60, no. 2: 158-159. </a:t>
            </a:r>
            <a:endParaRPr lang="en-US" sz="1600" dirty="0" smtClean="0"/>
          </a:p>
          <a:p>
            <a:r>
              <a:rPr lang="en-US" sz="1600" dirty="0" err="1" smtClean="0"/>
              <a:t>Pulido</a:t>
            </a:r>
            <a:r>
              <a:rPr lang="en-US" sz="1600" dirty="0"/>
              <a:t>, Marco A., and </a:t>
            </a:r>
            <a:r>
              <a:rPr lang="en-US" sz="1600" dirty="0" err="1"/>
              <a:t>Bris</a:t>
            </a:r>
            <a:r>
              <a:rPr lang="en-US" sz="1600" dirty="0"/>
              <a:t> a D. </a:t>
            </a:r>
            <a:r>
              <a:rPr lang="en-US" sz="1600" dirty="0" err="1"/>
              <a:t>López</a:t>
            </a:r>
            <a:r>
              <a:rPr lang="en-US" sz="1600" dirty="0"/>
              <a:t>. 2010. "BEHAVIORAL MOMENTUM THEORY AS A GUIDELINE FOR HISTORICAL RESEARCH." </a:t>
            </a:r>
            <a:r>
              <a:rPr lang="en-US" sz="1600" i="1" dirty="0" err="1"/>
              <a:t>Revista</a:t>
            </a:r>
            <a:r>
              <a:rPr lang="en-US" sz="1600" i="1" dirty="0"/>
              <a:t> Mexicana De </a:t>
            </a:r>
            <a:r>
              <a:rPr lang="en-US" sz="1600" i="1" dirty="0" err="1"/>
              <a:t>Análisis</a:t>
            </a:r>
            <a:r>
              <a:rPr lang="en-US" sz="1600" i="1" dirty="0"/>
              <a:t> De La </a:t>
            </a:r>
            <a:r>
              <a:rPr lang="en-US" sz="1600" i="1" dirty="0" err="1"/>
              <a:t>Conducta</a:t>
            </a:r>
            <a:r>
              <a:rPr lang="en-US" sz="1600" dirty="0"/>
              <a:t> 36, no. 3: 93. </a:t>
            </a:r>
            <a:endParaRPr lang="en-US" sz="1600" dirty="0" smtClean="0"/>
          </a:p>
          <a:p>
            <a:r>
              <a:rPr lang="en-US" sz="1600" dirty="0" smtClean="0"/>
              <a:t>“Battle of Leyte.” </a:t>
            </a:r>
            <a:r>
              <a:rPr lang="en-US" sz="1600" i="1" dirty="0" smtClean="0"/>
              <a:t>Mustard Seed Budget</a:t>
            </a:r>
            <a:r>
              <a:rPr lang="en-US" sz="1600" dirty="0" smtClean="0"/>
              <a:t>. February 22, 2012. Accessed October 27, 2015. </a:t>
            </a:r>
            <a:r>
              <a:rPr lang="en-US" sz="1600" dirty="0"/>
              <a:t>		</a:t>
            </a:r>
            <a:r>
              <a:rPr lang="en-US" sz="1600" dirty="0">
                <a:hlinkClick r:id="rId4"/>
              </a:rPr>
              <a:t>https://mustardseedbudget.wordpress.com/2012/02/22/battle-of-leyte</a:t>
            </a:r>
            <a:r>
              <a:rPr lang="en-US" sz="1600" dirty="0" smtClean="0">
                <a:hlinkClick r:id="rId4"/>
              </a:rPr>
              <a:t>/</a:t>
            </a:r>
            <a:endParaRPr lang="en-US" sz="1600" dirty="0"/>
          </a:p>
          <a:p>
            <a:pPr marL="114300" indent="0">
              <a:buNone/>
            </a:pPr>
            <a:endParaRPr lang="en-US" sz="1600" dirty="0"/>
          </a:p>
        </p:txBody>
      </p:sp>
    </p:spTree>
    <p:extLst>
      <p:ext uri="{BB962C8B-B14F-4D97-AF65-F5344CB8AC3E}">
        <p14:creationId xmlns:p14="http://schemas.microsoft.com/office/powerpoint/2010/main" val="27449304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29"/>
            <a:ext cx="8229600" cy="1143000"/>
          </a:xfrm>
        </p:spPr>
        <p:txBody>
          <a:bodyPr/>
          <a:lstStyle/>
          <a:p>
            <a:r>
              <a:rPr lang="en-US" u="sng" dirty="0" smtClean="0"/>
              <a:t>Setting </a:t>
            </a:r>
            <a:endParaRPr lang="en-US" u="sng" dirty="0"/>
          </a:p>
        </p:txBody>
      </p:sp>
      <p:sp>
        <p:nvSpPr>
          <p:cNvPr id="3" name="Content Placeholder 2"/>
          <p:cNvSpPr>
            <a:spLocks noGrp="1"/>
          </p:cNvSpPr>
          <p:nvPr>
            <p:ph idx="1"/>
          </p:nvPr>
        </p:nvSpPr>
        <p:spPr>
          <a:xfrm>
            <a:off x="121606" y="1148800"/>
            <a:ext cx="8269122" cy="5222921"/>
          </a:xfrm>
        </p:spPr>
        <p:txBody>
          <a:bodyPr>
            <a:normAutofit/>
          </a:bodyPr>
          <a:lstStyle/>
          <a:p>
            <a:r>
              <a:rPr lang="en-US" sz="2800" dirty="0" smtClean="0"/>
              <a:t>Leyte Gulf is considered the largest naval battle of WWII and potentially in the history of the world</a:t>
            </a:r>
          </a:p>
          <a:p>
            <a:r>
              <a:rPr lang="en-US" sz="2800" dirty="0" smtClean="0"/>
              <a:t>October 23-26, 1944 </a:t>
            </a:r>
          </a:p>
          <a:p>
            <a:r>
              <a:rPr lang="en-US" sz="2800" dirty="0" smtClean="0"/>
              <a:t>In 1944, Allied leaders began to focus their efforts on liberating the Philippines from Japanese control. Therefore the U.S. planned for an amphibious assault on October 20 on the island of Leyte in the Philippines </a:t>
            </a:r>
          </a:p>
          <a:p>
            <a:r>
              <a:rPr lang="en-US" sz="2800" dirty="0" smtClean="0"/>
              <a:t>The Japanese became aware of the Allies intentions for the Philippines, Admiral </a:t>
            </a:r>
            <a:r>
              <a:rPr lang="en-US" sz="2800" dirty="0" err="1" smtClean="0"/>
              <a:t>Soemu</a:t>
            </a:r>
            <a:r>
              <a:rPr lang="en-US" sz="2800" dirty="0" smtClean="0"/>
              <a:t> Toyoda initiated </a:t>
            </a:r>
            <a:r>
              <a:rPr lang="en-US" sz="2800" dirty="0" err="1" smtClean="0"/>
              <a:t>Sho</a:t>
            </a:r>
            <a:r>
              <a:rPr lang="en-US" sz="2800" dirty="0" smtClean="0"/>
              <a:t>-Go 1 (Victory) to block the invasion. </a:t>
            </a:r>
            <a:endParaRPr lang="en-US" sz="2800" dirty="0"/>
          </a:p>
        </p:txBody>
      </p:sp>
    </p:spTree>
    <p:extLst>
      <p:ext uri="{BB962C8B-B14F-4D97-AF65-F5344CB8AC3E}">
        <p14:creationId xmlns:p14="http://schemas.microsoft.com/office/powerpoint/2010/main" val="21249177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Fleets and Commanders</a:t>
            </a:r>
            <a:endParaRPr lang="en-US" u="sng" dirty="0"/>
          </a:p>
        </p:txBody>
      </p:sp>
      <p:sp>
        <p:nvSpPr>
          <p:cNvPr id="4" name="Content Placeholder 3"/>
          <p:cNvSpPr>
            <a:spLocks noGrp="1"/>
          </p:cNvSpPr>
          <p:nvPr>
            <p:ph sz="half" idx="1"/>
          </p:nvPr>
        </p:nvSpPr>
        <p:spPr>
          <a:xfrm>
            <a:off x="248488" y="1417638"/>
            <a:ext cx="4399712" cy="4946807"/>
          </a:xfrm>
        </p:spPr>
        <p:txBody>
          <a:bodyPr>
            <a:normAutofit lnSpcReduction="10000"/>
          </a:bodyPr>
          <a:lstStyle/>
          <a:p>
            <a:pPr marL="0" indent="0" algn="ctr">
              <a:buNone/>
            </a:pPr>
            <a:r>
              <a:rPr lang="en-US" sz="2400" dirty="0" smtClean="0"/>
              <a:t>Allies</a:t>
            </a:r>
          </a:p>
          <a:p>
            <a:r>
              <a:rPr lang="en-US" sz="1800" dirty="0" smtClean="0"/>
              <a:t>Admiral William Halsey- 3</a:t>
            </a:r>
            <a:r>
              <a:rPr lang="en-US" sz="1800" baseline="30000" dirty="0" smtClean="0"/>
              <a:t>rd</a:t>
            </a:r>
            <a:r>
              <a:rPr lang="en-US" sz="1800" dirty="0" smtClean="0"/>
              <a:t> Fleet</a:t>
            </a:r>
          </a:p>
          <a:p>
            <a:r>
              <a:rPr lang="en-US" sz="1800" dirty="0" smtClean="0"/>
              <a:t>Vice Admiral Thomas Kincaid- 7</a:t>
            </a:r>
            <a:r>
              <a:rPr lang="en-US" sz="1800" baseline="30000" dirty="0" smtClean="0"/>
              <a:t>th</a:t>
            </a:r>
            <a:r>
              <a:rPr lang="en-US" sz="1800" dirty="0" smtClean="0"/>
              <a:t> Fleet </a:t>
            </a:r>
          </a:p>
          <a:p>
            <a:r>
              <a:rPr lang="en-US" sz="1800" dirty="0" smtClean="0"/>
              <a:t>Vice Admiral Clifton Sprague- Taffy 3</a:t>
            </a:r>
          </a:p>
          <a:p>
            <a:r>
              <a:rPr lang="en-US" sz="1800" dirty="0" smtClean="0"/>
              <a:t>8 fleet carriers</a:t>
            </a:r>
          </a:p>
          <a:p>
            <a:r>
              <a:rPr lang="en-US" sz="1800" dirty="0" smtClean="0"/>
              <a:t>8 light carriers</a:t>
            </a:r>
          </a:p>
          <a:p>
            <a:r>
              <a:rPr lang="en-US" sz="1800" dirty="0" smtClean="0"/>
              <a:t>18 escort carriers</a:t>
            </a:r>
          </a:p>
          <a:p>
            <a:r>
              <a:rPr lang="en-US" sz="1800" dirty="0" smtClean="0"/>
              <a:t>12 battleships</a:t>
            </a:r>
          </a:p>
          <a:p>
            <a:r>
              <a:rPr lang="en-US" sz="1800" dirty="0" smtClean="0"/>
              <a:t>24 cruisers </a:t>
            </a:r>
          </a:p>
          <a:p>
            <a:r>
              <a:rPr lang="en-US" sz="1800" dirty="0" smtClean="0"/>
              <a:t>141 destroyers and destroyer escorts</a:t>
            </a:r>
          </a:p>
          <a:p>
            <a:r>
              <a:rPr lang="en-US" sz="1800" dirty="0" smtClean="0"/>
              <a:t>Multiple submarines/PT boats</a:t>
            </a:r>
          </a:p>
          <a:p>
            <a:r>
              <a:rPr lang="en-US" sz="1800" dirty="0" smtClean="0"/>
              <a:t>1,500 planes </a:t>
            </a:r>
            <a:endParaRPr lang="en-US" sz="1800" dirty="0"/>
          </a:p>
        </p:txBody>
      </p:sp>
      <p:sp>
        <p:nvSpPr>
          <p:cNvPr id="5" name="Content Placeholder 4"/>
          <p:cNvSpPr>
            <a:spLocks noGrp="1"/>
          </p:cNvSpPr>
          <p:nvPr>
            <p:ph sz="half" idx="2"/>
          </p:nvPr>
        </p:nvSpPr>
        <p:spPr>
          <a:xfrm>
            <a:off x="4648200" y="1403219"/>
            <a:ext cx="4038600" cy="4946807"/>
          </a:xfrm>
        </p:spPr>
        <p:txBody>
          <a:bodyPr>
            <a:normAutofit lnSpcReduction="10000"/>
          </a:bodyPr>
          <a:lstStyle/>
          <a:p>
            <a:pPr marL="0" indent="0" algn="ctr">
              <a:buNone/>
            </a:pPr>
            <a:r>
              <a:rPr lang="en-US" sz="2400" dirty="0" smtClean="0"/>
              <a:t>Japanese </a:t>
            </a:r>
          </a:p>
          <a:p>
            <a:r>
              <a:rPr lang="en-US" sz="1800" dirty="0" smtClean="0"/>
              <a:t>Admiral </a:t>
            </a:r>
            <a:r>
              <a:rPr lang="en-US" sz="1800" dirty="0" err="1" smtClean="0"/>
              <a:t>Soemu</a:t>
            </a:r>
            <a:r>
              <a:rPr lang="en-US" sz="1800" dirty="0" smtClean="0"/>
              <a:t> Toyoda</a:t>
            </a:r>
          </a:p>
          <a:p>
            <a:r>
              <a:rPr lang="en-US" sz="1800" dirty="0" smtClean="0"/>
              <a:t>Admiral </a:t>
            </a:r>
            <a:r>
              <a:rPr lang="en-US" sz="1800" dirty="0" err="1" smtClean="0"/>
              <a:t>Jisaburo</a:t>
            </a:r>
            <a:r>
              <a:rPr lang="en-US" sz="1800" dirty="0" smtClean="0"/>
              <a:t> Ozawa- Northern Force</a:t>
            </a:r>
          </a:p>
          <a:p>
            <a:r>
              <a:rPr lang="en-US" sz="1800" dirty="0" smtClean="0"/>
              <a:t>Vice Admiral Takeo Kurita- Central Force</a:t>
            </a:r>
          </a:p>
          <a:p>
            <a:r>
              <a:rPr lang="en-US" sz="1800" dirty="0" smtClean="0"/>
              <a:t>Vice Admiral Shoji Nishimura- Southern Force</a:t>
            </a:r>
          </a:p>
          <a:p>
            <a:r>
              <a:rPr lang="en-US" sz="1800" dirty="0" smtClean="0"/>
              <a:t>Vice Admiral </a:t>
            </a:r>
            <a:r>
              <a:rPr lang="en-US" sz="1800" dirty="0" err="1" smtClean="0"/>
              <a:t>Kiyohide</a:t>
            </a:r>
            <a:r>
              <a:rPr lang="en-US" sz="1800" dirty="0" smtClean="0"/>
              <a:t> </a:t>
            </a:r>
            <a:r>
              <a:rPr lang="en-US" sz="1800" dirty="0" err="1" smtClean="0"/>
              <a:t>Shima</a:t>
            </a:r>
            <a:r>
              <a:rPr lang="en-US" sz="1800" dirty="0" smtClean="0"/>
              <a:t>- Southern Force</a:t>
            </a:r>
          </a:p>
          <a:p>
            <a:r>
              <a:rPr lang="en-US" sz="1800" dirty="0" smtClean="0"/>
              <a:t>1 fleet carrier</a:t>
            </a:r>
          </a:p>
          <a:p>
            <a:r>
              <a:rPr lang="en-US" sz="1800" dirty="0" smtClean="0"/>
              <a:t>3 light carriers</a:t>
            </a:r>
          </a:p>
          <a:p>
            <a:r>
              <a:rPr lang="en-US" sz="1800" dirty="0" smtClean="0"/>
              <a:t>9 battleships</a:t>
            </a:r>
          </a:p>
          <a:p>
            <a:r>
              <a:rPr lang="en-US" sz="1800" dirty="0" smtClean="0"/>
              <a:t>20 cruisers </a:t>
            </a:r>
          </a:p>
          <a:p>
            <a:r>
              <a:rPr lang="en-US" sz="1800" dirty="0" smtClean="0"/>
              <a:t>35+ destroyers </a:t>
            </a:r>
          </a:p>
          <a:p>
            <a:r>
              <a:rPr lang="en-US" sz="1800" dirty="0" smtClean="0"/>
              <a:t>300</a:t>
            </a:r>
            <a:r>
              <a:rPr lang="en-US" sz="1800" dirty="0"/>
              <a:t> </a:t>
            </a:r>
            <a:r>
              <a:rPr lang="en-US" sz="1800" dirty="0" smtClean="0"/>
              <a:t>planes </a:t>
            </a:r>
            <a:endParaRPr lang="en-US" sz="1800" dirty="0"/>
          </a:p>
        </p:txBody>
      </p:sp>
    </p:spTree>
    <p:extLst>
      <p:ext uri="{BB962C8B-B14F-4D97-AF65-F5344CB8AC3E}">
        <p14:creationId xmlns:p14="http://schemas.microsoft.com/office/powerpoint/2010/main" val="25187540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Sho</a:t>
            </a:r>
            <a:r>
              <a:rPr lang="en-US" dirty="0" smtClean="0"/>
              <a:t>-Go 1 </a:t>
            </a:r>
            <a:endParaRPr lang="en-US" dirty="0"/>
          </a:p>
        </p:txBody>
      </p:sp>
      <p:sp>
        <p:nvSpPr>
          <p:cNvPr id="3" name="Content Placeholder 2"/>
          <p:cNvSpPr>
            <a:spLocks noGrp="1"/>
          </p:cNvSpPr>
          <p:nvPr>
            <p:ph idx="1"/>
          </p:nvPr>
        </p:nvSpPr>
        <p:spPr>
          <a:xfrm>
            <a:off x="324279" y="1275051"/>
            <a:ext cx="7752921" cy="5182717"/>
          </a:xfrm>
        </p:spPr>
        <p:txBody>
          <a:bodyPr>
            <a:normAutofit lnSpcReduction="10000"/>
          </a:bodyPr>
          <a:lstStyle/>
          <a:p>
            <a:r>
              <a:rPr lang="en-US" sz="2400" dirty="0"/>
              <a:t>O</a:t>
            </a:r>
            <a:r>
              <a:rPr lang="en-US" sz="2400" dirty="0" smtClean="0"/>
              <a:t>rganized </a:t>
            </a:r>
            <a:r>
              <a:rPr lang="en-US" sz="2400" dirty="0"/>
              <a:t>the remainder of Japan’s forces into </a:t>
            </a:r>
            <a:r>
              <a:rPr lang="en-US" sz="2400" dirty="0" smtClean="0"/>
              <a:t>three </a:t>
            </a:r>
            <a:r>
              <a:rPr lang="en-US" sz="2400" dirty="0"/>
              <a:t>separate units. </a:t>
            </a:r>
            <a:endParaRPr lang="en-US" sz="2400" dirty="0" smtClean="0"/>
          </a:p>
          <a:p>
            <a:r>
              <a:rPr lang="en-US" sz="2400" dirty="0" smtClean="0"/>
              <a:t>Vice Admiral Ozawa’s Northern Force was to serve as bait to lure the Allied forces defending the Leyte landings</a:t>
            </a:r>
          </a:p>
          <a:p>
            <a:r>
              <a:rPr lang="en-US" sz="2400" dirty="0" smtClean="0"/>
              <a:t>With the Allies distracted, Toyoda </a:t>
            </a:r>
            <a:r>
              <a:rPr lang="en-US" sz="2400" dirty="0"/>
              <a:t>sent </a:t>
            </a:r>
            <a:r>
              <a:rPr lang="en-US" sz="2400" dirty="0" smtClean="0"/>
              <a:t>2 </a:t>
            </a:r>
            <a:r>
              <a:rPr lang="en-US" sz="2400" dirty="0"/>
              <a:t>separate forces to attack Leyte from the </a:t>
            </a:r>
            <a:r>
              <a:rPr lang="en-US" sz="2400" dirty="0" smtClean="0"/>
              <a:t>west: the Southern and Central forces</a:t>
            </a:r>
          </a:p>
          <a:p>
            <a:r>
              <a:rPr lang="en-US" sz="2400" dirty="0"/>
              <a:t>T</a:t>
            </a:r>
            <a:r>
              <a:rPr lang="en-US" sz="2400" dirty="0" smtClean="0"/>
              <a:t>he Southern Force under Vice Admiral Nishimura and Vice Admiral </a:t>
            </a:r>
            <a:r>
              <a:rPr lang="en-US" sz="2400" dirty="0" err="1" smtClean="0"/>
              <a:t>Shima</a:t>
            </a:r>
            <a:r>
              <a:rPr lang="en-US" sz="2400" dirty="0" smtClean="0"/>
              <a:t> would attack the landings by passing through the </a:t>
            </a:r>
            <a:r>
              <a:rPr lang="en-US" sz="2400" dirty="0" err="1" smtClean="0"/>
              <a:t>Surigao</a:t>
            </a:r>
            <a:r>
              <a:rPr lang="en-US" sz="2400" dirty="0" smtClean="0"/>
              <a:t> Strait </a:t>
            </a:r>
            <a:endParaRPr lang="en-US" sz="2400" dirty="0"/>
          </a:p>
          <a:p>
            <a:r>
              <a:rPr lang="en-US" sz="2400" dirty="0" smtClean="0"/>
              <a:t>The Central Force under Vice Admiral Kurita would pass through the San Bernardino Strait and move south through the Philippine Sea to also attack the Leyte landings </a:t>
            </a:r>
            <a:endParaRPr lang="en-US" sz="2400" dirty="0"/>
          </a:p>
        </p:txBody>
      </p:sp>
    </p:spTree>
    <p:extLst>
      <p:ext uri="{BB962C8B-B14F-4D97-AF65-F5344CB8AC3E}">
        <p14:creationId xmlns:p14="http://schemas.microsoft.com/office/powerpoint/2010/main" val="28432086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y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702" y="0"/>
            <a:ext cx="5040557" cy="6858000"/>
          </a:xfrm>
          <a:prstGeom prst="rect">
            <a:avLst/>
          </a:prstGeom>
        </p:spPr>
      </p:pic>
      <p:cxnSp>
        <p:nvCxnSpPr>
          <p:cNvPr id="3" name="Straight Arrow Connector 2"/>
          <p:cNvCxnSpPr/>
          <p:nvPr/>
        </p:nvCxnSpPr>
        <p:spPr>
          <a:xfrm flipH="1">
            <a:off x="5553283" y="4485311"/>
            <a:ext cx="1824071" cy="70251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377354" y="4012462"/>
            <a:ext cx="1080930" cy="646331"/>
          </a:xfrm>
          <a:prstGeom prst="rect">
            <a:avLst/>
          </a:prstGeom>
          <a:noFill/>
        </p:spPr>
        <p:txBody>
          <a:bodyPr wrap="square" rtlCol="0">
            <a:spAutoFit/>
          </a:bodyPr>
          <a:lstStyle/>
          <a:p>
            <a:r>
              <a:rPr lang="en-US" dirty="0" err="1" smtClean="0"/>
              <a:t>Surigao</a:t>
            </a:r>
            <a:r>
              <a:rPr lang="en-US" dirty="0" smtClean="0"/>
              <a:t> Strait </a:t>
            </a:r>
            <a:endParaRPr lang="en-US" dirty="0"/>
          </a:p>
        </p:txBody>
      </p:sp>
      <p:cxnSp>
        <p:nvCxnSpPr>
          <p:cNvPr id="10" name="Straight Arrow Connector 9"/>
          <p:cNvCxnSpPr/>
          <p:nvPr/>
        </p:nvCxnSpPr>
        <p:spPr>
          <a:xfrm flipH="1">
            <a:off x="5918097" y="3323453"/>
            <a:ext cx="1351163" cy="10672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269260" y="2958684"/>
            <a:ext cx="1094443" cy="369332"/>
          </a:xfrm>
          <a:prstGeom prst="rect">
            <a:avLst/>
          </a:prstGeom>
          <a:noFill/>
        </p:spPr>
        <p:txBody>
          <a:bodyPr wrap="square" rtlCol="0">
            <a:spAutoFit/>
          </a:bodyPr>
          <a:lstStyle/>
          <a:p>
            <a:r>
              <a:rPr lang="en-US" dirty="0" smtClean="0"/>
              <a:t>Samar</a:t>
            </a:r>
            <a:endParaRPr lang="en-US" dirty="0"/>
          </a:p>
        </p:txBody>
      </p:sp>
      <p:cxnSp>
        <p:nvCxnSpPr>
          <p:cNvPr id="13" name="Straight Arrow Connector 12"/>
          <p:cNvCxnSpPr/>
          <p:nvPr/>
        </p:nvCxnSpPr>
        <p:spPr>
          <a:xfrm flipH="1" flipV="1">
            <a:off x="5918097" y="1175368"/>
            <a:ext cx="1459257" cy="37827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85447" y="1230481"/>
            <a:ext cx="1121465" cy="646331"/>
          </a:xfrm>
          <a:prstGeom prst="rect">
            <a:avLst/>
          </a:prstGeom>
          <a:noFill/>
        </p:spPr>
        <p:txBody>
          <a:bodyPr wrap="square" rtlCol="0">
            <a:spAutoFit/>
          </a:bodyPr>
          <a:lstStyle/>
          <a:p>
            <a:r>
              <a:rPr lang="en-US" dirty="0" smtClean="0"/>
              <a:t>Cape </a:t>
            </a:r>
            <a:r>
              <a:rPr lang="en-US" dirty="0" err="1" smtClean="0"/>
              <a:t>Engaño</a:t>
            </a:r>
            <a:endParaRPr lang="en-US" dirty="0"/>
          </a:p>
        </p:txBody>
      </p:sp>
      <p:cxnSp>
        <p:nvCxnSpPr>
          <p:cNvPr id="17" name="Straight Arrow Connector 16"/>
          <p:cNvCxnSpPr/>
          <p:nvPr/>
        </p:nvCxnSpPr>
        <p:spPr>
          <a:xfrm flipV="1">
            <a:off x="1702466" y="4012463"/>
            <a:ext cx="1999722" cy="108079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70233" y="4904120"/>
            <a:ext cx="1432233" cy="369332"/>
          </a:xfrm>
          <a:prstGeom prst="rect">
            <a:avLst/>
          </a:prstGeom>
          <a:noFill/>
        </p:spPr>
        <p:txBody>
          <a:bodyPr wrap="square" rtlCol="0">
            <a:spAutoFit/>
          </a:bodyPr>
          <a:lstStyle/>
          <a:p>
            <a:r>
              <a:rPr lang="en-US" dirty="0" smtClean="0"/>
              <a:t>Sibuyan Sea</a:t>
            </a:r>
            <a:endParaRPr lang="en-US" dirty="0"/>
          </a:p>
        </p:txBody>
      </p:sp>
    </p:spTree>
    <p:extLst>
      <p:ext uri="{BB962C8B-B14F-4D97-AF65-F5344CB8AC3E}">
        <p14:creationId xmlns:p14="http://schemas.microsoft.com/office/powerpoint/2010/main" val="27513400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3"/>
            <a:ext cx="8229600" cy="1143000"/>
          </a:xfrm>
        </p:spPr>
        <p:txBody>
          <a:bodyPr/>
          <a:lstStyle/>
          <a:p>
            <a:r>
              <a:rPr lang="en-US" u="sng" dirty="0" smtClean="0"/>
              <a:t>Sibuyan Sea</a:t>
            </a:r>
            <a:endParaRPr lang="en-US" u="sng" dirty="0"/>
          </a:p>
        </p:txBody>
      </p:sp>
      <p:sp>
        <p:nvSpPr>
          <p:cNvPr id="3" name="Content Placeholder 2"/>
          <p:cNvSpPr>
            <a:spLocks noGrp="1"/>
          </p:cNvSpPr>
          <p:nvPr>
            <p:ph idx="1"/>
          </p:nvPr>
        </p:nvSpPr>
        <p:spPr>
          <a:xfrm>
            <a:off x="132643" y="1164470"/>
            <a:ext cx="4541531" cy="5693530"/>
          </a:xfrm>
        </p:spPr>
        <p:txBody>
          <a:bodyPr>
            <a:normAutofit fontScale="92500" lnSpcReduction="20000"/>
          </a:bodyPr>
          <a:lstStyle/>
          <a:p>
            <a:r>
              <a:rPr lang="en-US" sz="2000" dirty="0" smtClean="0"/>
              <a:t>The first engagement between the Allied and Japanese forces occurred on Oct. 23 in the Sibuyan Sea</a:t>
            </a:r>
          </a:p>
          <a:p>
            <a:r>
              <a:rPr lang="en-US" sz="2000" dirty="0" smtClean="0"/>
              <a:t>As Kurita sailed his Central Force north through the Sibuyan Sea, he was met by U.S. submarines. </a:t>
            </a:r>
          </a:p>
          <a:p>
            <a:r>
              <a:rPr lang="en-US" sz="2000" dirty="0" smtClean="0"/>
              <a:t>In the ensuing confrontation, the Japanese lost two heavy cruisers (</a:t>
            </a:r>
            <a:r>
              <a:rPr lang="en-US" sz="2000" dirty="0" err="1" smtClean="0"/>
              <a:t>Atago</a:t>
            </a:r>
            <a:r>
              <a:rPr lang="en-US" sz="2000" dirty="0" smtClean="0"/>
              <a:t> and Takao) to submarine torpedoes as well as having a third severely damaged (Maya). Kurita went down with his flagship (</a:t>
            </a:r>
            <a:r>
              <a:rPr lang="en-US" sz="2000" dirty="0" err="1" smtClean="0"/>
              <a:t>Atago</a:t>
            </a:r>
            <a:r>
              <a:rPr lang="en-US" sz="2000" dirty="0" smtClean="0"/>
              <a:t>) but managed to be rescued by sailors on the Maya and thereafter commanded his fleet from Yamato </a:t>
            </a:r>
          </a:p>
          <a:p>
            <a:r>
              <a:rPr lang="en-US" sz="2000" dirty="0" smtClean="0"/>
              <a:t>Early morning on Oct. 24 the Central Force was spotted by U.S. aircraft which proceeded to begin bombing the fleet, inflicting heavy damage upon it. By the end Kurita had his forces retreat to outside the range of the U.S. aircraft, but returned to his original course that evening</a:t>
            </a:r>
          </a:p>
          <a:p>
            <a:endParaRPr lang="en-US" sz="2000" dirty="0"/>
          </a:p>
        </p:txBody>
      </p:sp>
      <p:pic>
        <p:nvPicPr>
          <p:cNvPr id="4" name="Content Placeholder 5" descr="Untitled.png"/>
          <p:cNvPicPr>
            <a:picLocks noChangeAspect="1"/>
          </p:cNvPicPr>
          <p:nvPr/>
        </p:nvPicPr>
        <p:blipFill rotWithShape="1">
          <a:blip r:embed="rId2">
            <a:extLst>
              <a:ext uri="{28A0092B-C50C-407E-A947-70E740481C1C}">
                <a14:useLocalDpi xmlns:a14="http://schemas.microsoft.com/office/drawing/2010/main" val="0"/>
              </a:ext>
            </a:extLst>
          </a:blip>
          <a:srcRect t="45206" r="35848" b="30544"/>
          <a:stretch/>
        </p:blipFill>
        <p:spPr>
          <a:xfrm>
            <a:off x="4631341" y="3830630"/>
            <a:ext cx="4512659" cy="2410978"/>
          </a:xfrm>
          <a:prstGeom prst="rect">
            <a:avLst/>
          </a:prstGeom>
        </p:spPr>
      </p:pic>
      <p:pic>
        <p:nvPicPr>
          <p:cNvPr id="5" name="Picture 4" descr="musashi.gif"/>
          <p:cNvPicPr>
            <a:picLocks noChangeAspect="1"/>
          </p:cNvPicPr>
          <p:nvPr/>
        </p:nvPicPr>
        <p:blipFill rotWithShape="1">
          <a:blip r:embed="rId3">
            <a:extLst>
              <a:ext uri="{28A0092B-C50C-407E-A947-70E740481C1C}">
                <a14:useLocalDpi xmlns:a14="http://schemas.microsoft.com/office/drawing/2010/main" val="0"/>
              </a:ext>
            </a:extLst>
          </a:blip>
          <a:srcRect b="11857"/>
          <a:stretch/>
        </p:blipFill>
        <p:spPr>
          <a:xfrm>
            <a:off x="4971906" y="947962"/>
            <a:ext cx="3606800" cy="2361982"/>
          </a:xfrm>
          <a:prstGeom prst="rect">
            <a:avLst/>
          </a:prstGeom>
        </p:spPr>
      </p:pic>
    </p:spTree>
    <p:extLst>
      <p:ext uri="{BB962C8B-B14F-4D97-AF65-F5344CB8AC3E}">
        <p14:creationId xmlns:p14="http://schemas.microsoft.com/office/powerpoint/2010/main" val="42516309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60"/>
            <a:ext cx="8229600" cy="1143000"/>
          </a:xfrm>
        </p:spPr>
        <p:txBody>
          <a:bodyPr/>
          <a:lstStyle/>
          <a:p>
            <a:r>
              <a:rPr lang="en-US" u="sng" dirty="0" err="1" smtClean="0"/>
              <a:t>Surigao</a:t>
            </a:r>
            <a:r>
              <a:rPr lang="en-US" u="sng" dirty="0" smtClean="0"/>
              <a:t> Strait</a:t>
            </a:r>
            <a:endParaRPr lang="en-US" u="sng" dirty="0"/>
          </a:p>
        </p:txBody>
      </p:sp>
      <p:sp>
        <p:nvSpPr>
          <p:cNvPr id="3" name="Content Placeholder 2"/>
          <p:cNvSpPr>
            <a:spLocks noGrp="1"/>
          </p:cNvSpPr>
          <p:nvPr>
            <p:ph idx="1"/>
          </p:nvPr>
        </p:nvSpPr>
        <p:spPr>
          <a:xfrm>
            <a:off x="457200" y="1089238"/>
            <a:ext cx="4717757" cy="5495577"/>
          </a:xfrm>
        </p:spPr>
        <p:txBody>
          <a:bodyPr>
            <a:normAutofit fontScale="85000" lnSpcReduction="20000"/>
          </a:bodyPr>
          <a:lstStyle/>
          <a:p>
            <a:r>
              <a:rPr lang="en-US" sz="2400" dirty="0" smtClean="0"/>
              <a:t>On the afternoon of Oct. 24, Nishimura entered the </a:t>
            </a:r>
            <a:r>
              <a:rPr lang="en-US" sz="2400" dirty="0" err="1" smtClean="0"/>
              <a:t>Surigao</a:t>
            </a:r>
            <a:r>
              <a:rPr lang="en-US" sz="2400" dirty="0" smtClean="0"/>
              <a:t> Strait expecting to unite with the other central Japanese forces</a:t>
            </a:r>
            <a:endParaRPr lang="en-US" sz="2400" dirty="0"/>
          </a:p>
          <a:p>
            <a:r>
              <a:rPr lang="en-US" sz="2400" dirty="0" smtClean="0"/>
              <a:t> </a:t>
            </a:r>
            <a:r>
              <a:rPr lang="en-US" sz="2400" dirty="0"/>
              <a:t>D</a:t>
            </a:r>
            <a:r>
              <a:rPr lang="en-US" sz="2400" dirty="0" smtClean="0"/>
              <a:t>ue to radio silence between them, they were unable to properly coordinate with one another</a:t>
            </a:r>
          </a:p>
          <a:p>
            <a:r>
              <a:rPr lang="en-US" sz="2400" dirty="0" smtClean="0"/>
              <a:t>As Nishimura entered the strait, he found himself targeted by a force consisting of U.S. destroyers and PT boats. </a:t>
            </a:r>
          </a:p>
          <a:p>
            <a:r>
              <a:rPr lang="en-US" sz="2400" dirty="0" smtClean="0"/>
              <a:t>As the Japanese fleet pushed further north through the strait they were met by Allied battleships and cruisers and as a result lost two battleships and a heavy cruiser, forcing the remainder of Nishimura’s forces to withdraw</a:t>
            </a:r>
          </a:p>
          <a:p>
            <a:r>
              <a:rPr lang="en-US" sz="2400" dirty="0" smtClean="0"/>
              <a:t>Later on </a:t>
            </a:r>
            <a:r>
              <a:rPr lang="en-US" sz="2400" dirty="0" err="1" smtClean="0"/>
              <a:t>Shima</a:t>
            </a:r>
            <a:r>
              <a:rPr lang="en-US" sz="2400" dirty="0" smtClean="0"/>
              <a:t> entered the strait and discovered the wreckage of Nishimura’s fleet, causing him to order an immediate retreat </a:t>
            </a:r>
            <a:endParaRPr lang="en-US" sz="2400" dirty="0"/>
          </a:p>
        </p:txBody>
      </p:sp>
      <p:pic>
        <p:nvPicPr>
          <p:cNvPr id="4" name="Picture 3" descr="p_060.jpg"/>
          <p:cNvPicPr>
            <a:picLocks noChangeAspect="1"/>
          </p:cNvPicPr>
          <p:nvPr/>
        </p:nvPicPr>
        <p:blipFill rotWithShape="1">
          <a:blip r:embed="rId2">
            <a:extLst>
              <a:ext uri="{28A0092B-C50C-407E-A947-70E740481C1C}">
                <a14:useLocalDpi xmlns:a14="http://schemas.microsoft.com/office/drawing/2010/main" val="0"/>
              </a:ext>
            </a:extLst>
          </a:blip>
          <a:srcRect l="49978" t="67150" r="23565" b="11314"/>
          <a:stretch/>
        </p:blipFill>
        <p:spPr>
          <a:xfrm>
            <a:off x="5229419" y="1540138"/>
            <a:ext cx="3228865" cy="3721140"/>
          </a:xfrm>
          <a:prstGeom prst="rect">
            <a:avLst/>
          </a:prstGeom>
        </p:spPr>
      </p:pic>
    </p:spTree>
    <p:extLst>
      <p:ext uri="{BB962C8B-B14F-4D97-AF65-F5344CB8AC3E}">
        <p14:creationId xmlns:p14="http://schemas.microsoft.com/office/powerpoint/2010/main" val="3083447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71"/>
            <a:ext cx="8229600" cy="1143000"/>
          </a:xfrm>
        </p:spPr>
        <p:txBody>
          <a:bodyPr/>
          <a:lstStyle/>
          <a:p>
            <a:r>
              <a:rPr lang="en-US" u="sng" dirty="0" smtClean="0"/>
              <a:t>Cape </a:t>
            </a:r>
            <a:r>
              <a:rPr lang="en-US" u="sng" dirty="0" err="1" smtClean="0"/>
              <a:t>Engaño</a:t>
            </a:r>
            <a:r>
              <a:rPr lang="en-US" u="sng" dirty="0" smtClean="0"/>
              <a:t> </a:t>
            </a:r>
            <a:endParaRPr lang="en-US" u="sng" dirty="0"/>
          </a:p>
        </p:txBody>
      </p:sp>
      <p:sp>
        <p:nvSpPr>
          <p:cNvPr id="3" name="Content Placeholder 2"/>
          <p:cNvSpPr>
            <a:spLocks noGrp="1"/>
          </p:cNvSpPr>
          <p:nvPr>
            <p:ph idx="1"/>
          </p:nvPr>
        </p:nvSpPr>
        <p:spPr>
          <a:xfrm>
            <a:off x="135116" y="1205972"/>
            <a:ext cx="5080376" cy="5508485"/>
          </a:xfrm>
        </p:spPr>
        <p:txBody>
          <a:bodyPr>
            <a:normAutofit fontScale="92500" lnSpcReduction="10000"/>
          </a:bodyPr>
          <a:lstStyle/>
          <a:p>
            <a:r>
              <a:rPr lang="en-US" sz="2400" dirty="0" smtClean="0"/>
              <a:t>At 4:40 pm on Oct. 24, Admiral Halsey’s scouts located Ozawa’s Northern Force. </a:t>
            </a:r>
          </a:p>
          <a:p>
            <a:r>
              <a:rPr lang="en-US" sz="2400" dirty="0" smtClean="0"/>
              <a:t>Believing Kurita’s forces to be retreating, Halsey saw this as an opportunity to destroy the remaining Japanese forces. </a:t>
            </a:r>
          </a:p>
          <a:p>
            <a:r>
              <a:rPr lang="en-US" sz="2400" dirty="0" smtClean="0"/>
              <a:t>Halsey did not manage to signal Kincaid that he was going out to pursue Ozawa’s force, and as a result, Kincaid was unaware that Halsey had left the San Bernardino Strait virtually unguarded </a:t>
            </a:r>
          </a:p>
          <a:p>
            <a:r>
              <a:rPr lang="en-US" sz="2400" dirty="0" smtClean="0"/>
              <a:t>On Oct. 25, U.S. forces engaged Ozawa’s forces in Cape </a:t>
            </a:r>
            <a:r>
              <a:rPr lang="en-US" sz="2400" dirty="0" err="1" smtClean="0"/>
              <a:t>Engaño</a:t>
            </a:r>
            <a:r>
              <a:rPr lang="en-US" sz="2400" dirty="0" smtClean="0"/>
              <a:t>, destroying four Japanese carriers and forcing the remainder of Ozawa’s forces to retreat back to Japan. </a:t>
            </a:r>
            <a:endParaRPr lang="en-US" sz="2400" dirty="0"/>
          </a:p>
        </p:txBody>
      </p:sp>
      <p:pic>
        <p:nvPicPr>
          <p:cNvPr id="4" name="Picture 3" descr="p_060.jpg"/>
          <p:cNvPicPr>
            <a:picLocks noChangeAspect="1"/>
          </p:cNvPicPr>
          <p:nvPr/>
        </p:nvPicPr>
        <p:blipFill rotWithShape="1">
          <a:blip r:embed="rId2">
            <a:extLst>
              <a:ext uri="{28A0092B-C50C-407E-A947-70E740481C1C}">
                <a14:useLocalDpi xmlns:a14="http://schemas.microsoft.com/office/drawing/2010/main" val="0"/>
              </a:ext>
            </a:extLst>
          </a:blip>
          <a:srcRect l="45740" r="2881" b="55296"/>
          <a:stretch/>
        </p:blipFill>
        <p:spPr>
          <a:xfrm>
            <a:off x="5333643" y="1205971"/>
            <a:ext cx="3543502" cy="4364938"/>
          </a:xfrm>
          <a:prstGeom prst="rect">
            <a:avLst/>
          </a:prstGeom>
        </p:spPr>
      </p:pic>
    </p:spTree>
    <p:extLst>
      <p:ext uri="{BB962C8B-B14F-4D97-AF65-F5344CB8AC3E}">
        <p14:creationId xmlns:p14="http://schemas.microsoft.com/office/powerpoint/2010/main" val="21396312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9"/>
            <a:ext cx="8229600" cy="1143000"/>
          </a:xfrm>
        </p:spPr>
        <p:txBody>
          <a:bodyPr/>
          <a:lstStyle/>
          <a:p>
            <a:r>
              <a:rPr lang="en-US" u="sng" dirty="0" smtClean="0"/>
              <a:t>Samar</a:t>
            </a:r>
            <a:endParaRPr lang="en-US" u="sng" dirty="0"/>
          </a:p>
        </p:txBody>
      </p:sp>
      <p:sp>
        <p:nvSpPr>
          <p:cNvPr id="3" name="Content Placeholder 2"/>
          <p:cNvSpPr>
            <a:spLocks noGrp="1"/>
          </p:cNvSpPr>
          <p:nvPr>
            <p:ph idx="1"/>
          </p:nvPr>
        </p:nvSpPr>
        <p:spPr>
          <a:xfrm>
            <a:off x="0" y="1177749"/>
            <a:ext cx="5392066" cy="5454472"/>
          </a:xfrm>
        </p:spPr>
        <p:txBody>
          <a:bodyPr>
            <a:normAutofit fontScale="85000" lnSpcReduction="10000"/>
          </a:bodyPr>
          <a:lstStyle/>
          <a:p>
            <a:r>
              <a:rPr lang="en-US" sz="2400" dirty="0" smtClean="0"/>
              <a:t>Due to the success of Toyoda’s plan, Kurita’s Central Force passed through the San Bernardino Strait and progressed south along the coast of Samar to attack the U.S. landings </a:t>
            </a:r>
          </a:p>
          <a:p>
            <a:r>
              <a:rPr lang="en-US" sz="2400" dirty="0" smtClean="0"/>
              <a:t>Kurita’s force was met by Clifton Sprague’s Task Unit Taffy 3 of Kincaid’s 7</a:t>
            </a:r>
            <a:r>
              <a:rPr lang="en-US" sz="2400" baseline="30000" dirty="0" smtClean="0"/>
              <a:t>th</a:t>
            </a:r>
            <a:r>
              <a:rPr lang="en-US" sz="2400" dirty="0" smtClean="0"/>
              <a:t> Fleet consisting of escort carriers and destroyers. Although severely outnumbered and outmatched, the U.S. forces desperate air and sea attacks managed to sink 3 Japanese heavy cruisers</a:t>
            </a:r>
          </a:p>
          <a:p>
            <a:r>
              <a:rPr lang="en-US" sz="2400" dirty="0" smtClean="0"/>
              <a:t>Kurita, upon being informed this was not Halsey’s fleet, opted to retreat as the rest of the 7</a:t>
            </a:r>
            <a:r>
              <a:rPr lang="en-US" sz="2400" baseline="30000" dirty="0" smtClean="0"/>
              <a:t>th</a:t>
            </a:r>
            <a:r>
              <a:rPr lang="en-US" sz="2400" dirty="0" smtClean="0"/>
              <a:t> Fleet began to mobilize on Taffy 3’s location and he knew that the longer he lingered the more likely his forces would come under attack by America aircraft. Kurita’s retreat effectively ended the battle of Leyte Gulf</a:t>
            </a:r>
            <a:endParaRPr lang="en-US" sz="2400" dirty="0"/>
          </a:p>
        </p:txBody>
      </p:sp>
      <p:pic>
        <p:nvPicPr>
          <p:cNvPr id="4" name="Picture 3" descr="p_060.jpg"/>
          <p:cNvPicPr>
            <a:picLocks noChangeAspect="1"/>
          </p:cNvPicPr>
          <p:nvPr/>
        </p:nvPicPr>
        <p:blipFill rotWithShape="1">
          <a:blip r:embed="rId2">
            <a:extLst>
              <a:ext uri="{28A0092B-C50C-407E-A947-70E740481C1C}">
                <a14:useLocalDpi xmlns:a14="http://schemas.microsoft.com/office/drawing/2010/main" val="0"/>
              </a:ext>
            </a:extLst>
          </a:blip>
          <a:srcRect l="55276" t="56666" r="2878" b="23124"/>
          <a:stretch/>
        </p:blipFill>
        <p:spPr>
          <a:xfrm>
            <a:off x="5392066" y="2161596"/>
            <a:ext cx="3813394" cy="2607424"/>
          </a:xfrm>
          <a:prstGeom prst="rect">
            <a:avLst/>
          </a:prstGeom>
        </p:spPr>
      </p:pic>
    </p:spTree>
    <p:extLst>
      <p:ext uri="{BB962C8B-B14F-4D97-AF65-F5344CB8AC3E}">
        <p14:creationId xmlns:p14="http://schemas.microsoft.com/office/powerpoint/2010/main" val="407622504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396</TotalTime>
  <Words>1255</Words>
  <Application>Microsoft Macintosh PowerPoint</Application>
  <PresentationFormat>On-screen Show (4:3)</PresentationFormat>
  <Paragraphs>96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Adjacency</vt:lpstr>
      <vt:lpstr>PowerPoint Presentation</vt:lpstr>
      <vt:lpstr>Setting </vt:lpstr>
      <vt:lpstr>Fleets and Commanders</vt:lpstr>
      <vt:lpstr>Sho-Go 1 </vt:lpstr>
      <vt:lpstr>PowerPoint Presentation</vt:lpstr>
      <vt:lpstr>Sibuyan Sea</vt:lpstr>
      <vt:lpstr>Surigao Strait</vt:lpstr>
      <vt:lpstr>Cape Engaño </vt:lpstr>
      <vt:lpstr>Samar</vt:lpstr>
      <vt:lpstr>Losses</vt:lpstr>
      <vt:lpstr>Kamikaze </vt:lpstr>
      <vt:lpstr>Aftermath </vt:lpstr>
      <vt:lpstr>References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Bartholomew</dc:creator>
  <cp:lastModifiedBy>William Bartholomew</cp:lastModifiedBy>
  <cp:revision>55</cp:revision>
  <dcterms:created xsi:type="dcterms:W3CDTF">2015-10-28T04:52:02Z</dcterms:created>
  <dcterms:modified xsi:type="dcterms:W3CDTF">2015-11-17T20:22:31Z</dcterms:modified>
</cp:coreProperties>
</file>