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71" r:id="rId8"/>
    <p:sldId id="264" r:id="rId9"/>
    <p:sldId id="263" r:id="rId10"/>
    <p:sldId id="270" r:id="rId11"/>
    <p:sldId id="266" r:id="rId12"/>
    <p:sldId id="269" r:id="rId13"/>
    <p:sldId id="267" r:id="rId14"/>
    <p:sldId id="265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6D8E3B6-5498-FF42-948D-269898CD2B80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B3114A2-886A-D247-9B5D-4211F4C2A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hyperlink" Target="http://www.cnn.com/2014/10/29/world/asia/myanmar-rohingya-action-pla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ia.gov/library/publications/the-world-factbook/geos/bm.html" TargetMode="External"/><Relationship Id="rId3" Type="http://schemas.openxmlformats.org/officeDocument/2006/relationships/hyperlink" Target="https://www.hrw.org/sites/default/files/reports/burma0509_brochure_web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cr.org/5396ee3b9.html" TargetMode="External"/><Relationship Id="rId4" Type="http://schemas.openxmlformats.org/officeDocument/2006/relationships/hyperlink" Target="https://www.ushmm.org/m/pdfs/20150505-Burma-Repor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ransparency.org/cpi2014/resul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commons.wikimedia.org/wiki/Atlas_of_Myanm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hyperlink" Target="http://ozoutback.com.au/Myanmar/flags/slides/22_Rakhine_State.gif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commons.wikimedia.org/wiki/Atlas_of_Myanma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news.vice.com/article/theres-no-chance-that-the-rohingya-people-will-end-up-in-the-gambi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http://exoticdestinations.com.au/myanmar/myanmar-tours/the-lost-city-of-mrauk-u-4-days-3-night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://www.oxfordburmaalliance.org/1962-coup--ne-win-regime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://www.salem-news.com/gphotos/135050436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http://rlp.hds.harvard.edu/news/communal-conflict-myanma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727" y="228600"/>
            <a:ext cx="8972751" cy="5036632"/>
          </a:xfrm>
        </p:spPr>
        <p:txBody>
          <a:bodyPr/>
          <a:lstStyle/>
          <a:p>
            <a:r>
              <a:rPr lang="en-US" sz="6000" dirty="0" smtClean="0"/>
              <a:t>Politics of the </a:t>
            </a:r>
            <a:r>
              <a:rPr lang="en-US" sz="6000" dirty="0" err="1" smtClean="0"/>
              <a:t>Rohingya</a:t>
            </a:r>
            <a:r>
              <a:rPr lang="en-US" sz="6000" dirty="0" smtClean="0"/>
              <a:t> situation </a:t>
            </a:r>
            <a:r>
              <a:rPr lang="en-US" sz="6000" dirty="0" smtClean="0"/>
              <a:t>in </a:t>
            </a:r>
            <a:r>
              <a:rPr lang="en-US" sz="6000" dirty="0" smtClean="0"/>
              <a:t>Southeast Asia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434" y="4850244"/>
            <a:ext cx="6858000" cy="914400"/>
          </a:xfrm>
        </p:spPr>
        <p:txBody>
          <a:bodyPr/>
          <a:lstStyle/>
          <a:p>
            <a:r>
              <a:rPr lang="en-US" dirty="0" smtClean="0"/>
              <a:t>By William Bartholomew</a:t>
            </a:r>
          </a:p>
        </p:txBody>
      </p:sp>
    </p:spTree>
    <p:extLst>
      <p:ext uri="{BB962C8B-B14F-4D97-AF65-F5344CB8AC3E}">
        <p14:creationId xmlns:p14="http://schemas.microsoft.com/office/powerpoint/2010/main" val="294833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1024125907-nget-chaung-supplied-6-horizontal-large-gall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4059"/>
            <a:ext cx="9144000" cy="5150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5904" y="5821791"/>
            <a:ext cx="5298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http://www.cnn.com/2014/10/29/world/asia/myanmar-rohingya-action-plan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49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67" y="99883"/>
            <a:ext cx="8148078" cy="853678"/>
          </a:xfrm>
        </p:spPr>
        <p:txBody>
          <a:bodyPr>
            <a:normAutofit/>
          </a:bodyPr>
          <a:lstStyle/>
          <a:p>
            <a:r>
              <a:rPr lang="en-US" dirty="0" err="1" smtClean="0"/>
              <a:t>Rohingyas</a:t>
            </a:r>
            <a:r>
              <a:rPr lang="en-US" dirty="0" smtClean="0"/>
              <a:t> outside Burma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31" y="996368"/>
            <a:ext cx="8090995" cy="586163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20,000 </a:t>
            </a:r>
            <a:r>
              <a:rPr lang="en-US" sz="1800" dirty="0" err="1"/>
              <a:t>Rohingyas</a:t>
            </a:r>
            <a:r>
              <a:rPr lang="en-US" sz="1800" dirty="0"/>
              <a:t> are living in the refugee camps in Bangladesh where they are offered limited protection and assistance by the UNHCR. </a:t>
            </a:r>
            <a:r>
              <a:rPr lang="en-US" sz="1800" dirty="0" smtClean="0"/>
              <a:t>The </a:t>
            </a:r>
            <a:r>
              <a:rPr lang="en-US" sz="1800" dirty="0" err="1" smtClean="0"/>
              <a:t>Rohingya</a:t>
            </a:r>
            <a:r>
              <a:rPr lang="en-US" sz="1800" dirty="0" smtClean="0"/>
              <a:t> that live </a:t>
            </a:r>
            <a:r>
              <a:rPr lang="en-US" sz="1800" dirty="0"/>
              <a:t>outside these camps</a:t>
            </a:r>
            <a:r>
              <a:rPr lang="en-US" sz="1800" dirty="0" smtClean="0"/>
              <a:t>, are viewed </a:t>
            </a:r>
            <a:r>
              <a:rPr lang="en-US" sz="1800" dirty="0"/>
              <a:t>as illegal migrants by the Bangladesh government 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As of 2015, many </a:t>
            </a:r>
            <a:r>
              <a:rPr lang="en-US" sz="1800" dirty="0" err="1"/>
              <a:t>Rohingya</a:t>
            </a:r>
            <a:r>
              <a:rPr lang="en-US" sz="1800" dirty="0"/>
              <a:t> people have been attempting to flee from violence in Burma, often via </a:t>
            </a:r>
            <a:r>
              <a:rPr lang="en-US" sz="1800" dirty="0" smtClean="0"/>
              <a:t>boats, </a:t>
            </a:r>
            <a:r>
              <a:rPr lang="en-US" sz="1800" dirty="0"/>
              <a:t>in order to reach other Southeast Asian countries 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Thailand </a:t>
            </a:r>
            <a:r>
              <a:rPr lang="en-US" sz="1800" dirty="0"/>
              <a:t>has been known to unofficially </a:t>
            </a:r>
            <a:r>
              <a:rPr lang="en-US" sz="1800" dirty="0" smtClean="0"/>
              <a:t>deport </a:t>
            </a:r>
            <a:r>
              <a:rPr lang="en-US" sz="1800" dirty="0" err="1"/>
              <a:t>Rohingya</a:t>
            </a:r>
            <a:r>
              <a:rPr lang="en-US" sz="1800" dirty="0"/>
              <a:t> refugees to areas controlled by insurgent groups along the Burma-Thailand border. </a:t>
            </a:r>
            <a:r>
              <a:rPr lang="en-US" sz="1800" dirty="0" err="1" smtClean="0"/>
              <a:t>Rohinyga</a:t>
            </a:r>
            <a:r>
              <a:rPr lang="en-US" sz="1800" dirty="0" smtClean="0"/>
              <a:t> </a:t>
            </a:r>
            <a:r>
              <a:rPr lang="en-US" sz="1800" dirty="0"/>
              <a:t>who cannot afford to be smuggled back into Burma or Thailand are given to human traffickers who then sell them as slave labor for fishing boats and plantations 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here </a:t>
            </a:r>
            <a:r>
              <a:rPr lang="en-US" sz="1800" dirty="0"/>
              <a:t>is a thriving </a:t>
            </a:r>
            <a:r>
              <a:rPr lang="en-US" sz="1800" dirty="0" err="1"/>
              <a:t>Rohingya</a:t>
            </a:r>
            <a:r>
              <a:rPr lang="en-US" sz="1800" dirty="0"/>
              <a:t> community among the Burmese populations in </a:t>
            </a:r>
            <a:r>
              <a:rPr lang="en-US" sz="1800" dirty="0" smtClean="0"/>
              <a:t>Kuala </a:t>
            </a:r>
            <a:r>
              <a:rPr lang="en-US" sz="1800" dirty="0"/>
              <a:t>Lumpur and Penang. R</a:t>
            </a:r>
            <a:r>
              <a:rPr lang="en-US" sz="1800" dirty="0" smtClean="0"/>
              <a:t>efugees </a:t>
            </a:r>
            <a:r>
              <a:rPr lang="en-US" sz="1800" dirty="0"/>
              <a:t>still run the risk of being arbitrarily arrested and intimidated by the Malaysian police and paramilitary volunteer corps in charge of determining the legitimacy of immigrants 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714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485466-3x2-940x6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1" y="468184"/>
            <a:ext cx="8633820" cy="57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84" y="1"/>
            <a:ext cx="6293950" cy="6344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3188" y="634430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Vanderklippe</a:t>
            </a:r>
            <a:r>
              <a:rPr lang="en-US" sz="1200" dirty="0"/>
              <a:t>. 2015. </a:t>
            </a:r>
            <a:r>
              <a:rPr lang="en-US" sz="1200" i="1" dirty="0"/>
              <a:t>In transit to nowhere: </a:t>
            </a:r>
            <a:r>
              <a:rPr lang="en-US" sz="1200" i="1" dirty="0" err="1"/>
              <a:t>Rohingya</a:t>
            </a:r>
            <a:r>
              <a:rPr lang="en-US" sz="1200" i="1" dirty="0"/>
              <a:t> move from one bleak horizon to another</a:t>
            </a:r>
            <a:r>
              <a:rPr lang="en-US" sz="1200" dirty="0"/>
              <a:t>)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4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06"/>
            <a:ext cx="5791200" cy="825141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9" y="998824"/>
            <a:ext cx="8662362" cy="5721838"/>
          </a:xfrm>
        </p:spPr>
        <p:txBody>
          <a:bodyPr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err="1"/>
              <a:t>Balazzo</a:t>
            </a:r>
            <a:r>
              <a:rPr lang="en-US" sz="1400" dirty="0"/>
              <a:t> P. 2015. Truth &amp; Rights: Statelessness, Human Rights, and the </a:t>
            </a:r>
            <a:r>
              <a:rPr lang="en-US" sz="1400" dirty="0" err="1"/>
              <a:t>Rohingya</a:t>
            </a:r>
            <a:r>
              <a:rPr lang="en-US" sz="1400" dirty="0"/>
              <a:t>. </a:t>
            </a:r>
            <a:r>
              <a:rPr lang="en-US" sz="1400" i="1" dirty="0"/>
              <a:t>Undercurrent</a:t>
            </a:r>
            <a:r>
              <a:rPr lang="en-US" sz="1400" dirty="0"/>
              <a:t> 11 (1): 6-15</a:t>
            </a:r>
            <a:r>
              <a:rPr lang="en-US" sz="1400" dirty="0" smtClean="0"/>
              <a:t>.</a:t>
            </a:r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Castles, et al. 2014. </a:t>
            </a:r>
            <a:r>
              <a:rPr lang="en-US" sz="1400" i="1" dirty="0"/>
              <a:t>The Age of Migration: International Population Movements in the Modern World</a:t>
            </a:r>
            <a:r>
              <a:rPr lang="en-US" sz="1400" dirty="0"/>
              <a:t>. New York, U.S.A: The Guilford </a:t>
            </a:r>
            <a:r>
              <a:rPr lang="en-US" sz="1400" dirty="0" smtClean="0"/>
              <a:t>Press</a:t>
            </a:r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Central Intelligence Agency. </a:t>
            </a:r>
            <a:r>
              <a:rPr lang="en-US" sz="1400" i="1" dirty="0"/>
              <a:t>Burma</a:t>
            </a:r>
            <a:r>
              <a:rPr lang="en-US" sz="1400" dirty="0"/>
              <a:t>, The World </a:t>
            </a:r>
            <a:r>
              <a:rPr lang="en-US" sz="1400" dirty="0" err="1"/>
              <a:t>Factbook</a:t>
            </a:r>
            <a:r>
              <a:rPr lang="en-US" sz="1400" dirty="0"/>
              <a:t>, </a:t>
            </a:r>
            <a:r>
              <a:rPr lang="en-US" sz="1400" u="sng" dirty="0">
                <a:hlinkClick r:id="rId2"/>
              </a:rPr>
              <a:t>https://www.cia.gov/library/publications/the-world-factbook/geos/bm.html</a:t>
            </a:r>
            <a:r>
              <a:rPr lang="en-US" sz="1400" dirty="0"/>
              <a:t> (last accessed 11 April 2016</a:t>
            </a:r>
            <a:r>
              <a:rPr lang="en-US" sz="1400" dirty="0" smtClean="0"/>
              <a:t>)</a:t>
            </a:r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Chan A. 2005. The Development of a Muslim Enclave in </a:t>
            </a:r>
            <a:r>
              <a:rPr lang="en-US" sz="1400" dirty="0" err="1"/>
              <a:t>Arakan</a:t>
            </a:r>
            <a:r>
              <a:rPr lang="en-US" sz="1400" dirty="0"/>
              <a:t> (</a:t>
            </a:r>
            <a:r>
              <a:rPr lang="en-US" sz="1400" dirty="0" err="1"/>
              <a:t>Rakhine</a:t>
            </a:r>
            <a:r>
              <a:rPr lang="en-US" sz="1400" dirty="0"/>
              <a:t>) State of Burma (Myanmar). </a:t>
            </a:r>
            <a:r>
              <a:rPr lang="en-US" sz="1400" i="1" dirty="0"/>
              <a:t>SOAS Bulletin of Burma Research</a:t>
            </a:r>
            <a:r>
              <a:rPr lang="en-US" sz="1400" dirty="0"/>
              <a:t> 3 (2): 396-420</a:t>
            </a:r>
            <a:r>
              <a:rPr lang="en-US" sz="1400" dirty="0" smtClean="0"/>
              <a:t>.</a:t>
            </a:r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 err="1"/>
              <a:t>Charney</a:t>
            </a:r>
            <a:r>
              <a:rPr lang="en-US" sz="1400" dirty="0"/>
              <a:t> M. W. 2005. Theories and Historiography of the Religious Basis of </a:t>
            </a:r>
            <a:r>
              <a:rPr lang="en-US" sz="1400" dirty="0" err="1"/>
              <a:t>Ethnonyms</a:t>
            </a:r>
            <a:r>
              <a:rPr lang="en-US" sz="1400" dirty="0"/>
              <a:t> in </a:t>
            </a:r>
            <a:r>
              <a:rPr lang="en-US" sz="1400" dirty="0" err="1"/>
              <a:t>Rakhaing</a:t>
            </a:r>
            <a:r>
              <a:rPr lang="en-US" sz="1400" dirty="0"/>
              <a:t> (</a:t>
            </a:r>
            <a:r>
              <a:rPr lang="en-US" sz="1400" dirty="0" err="1"/>
              <a:t>Arakan</a:t>
            </a:r>
            <a:r>
              <a:rPr lang="en-US" sz="1400" dirty="0"/>
              <a:t>), Myanmar (Burma). </a:t>
            </a:r>
            <a:r>
              <a:rPr lang="en-US" sz="1400" i="1" dirty="0"/>
              <a:t>Paper presented at the Workshop</a:t>
            </a:r>
            <a:r>
              <a:rPr lang="en-US" sz="1400" dirty="0" smtClean="0"/>
              <a:t>.</a:t>
            </a:r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Holmes A. R. 1967. Burmese Domestic Policy: The Politics of </a:t>
            </a:r>
            <a:r>
              <a:rPr lang="en-US" sz="1400" dirty="0" err="1"/>
              <a:t>Burmanization</a:t>
            </a:r>
            <a:r>
              <a:rPr lang="en-US" sz="1400" dirty="0"/>
              <a:t>. </a:t>
            </a:r>
            <a:r>
              <a:rPr lang="en-US" sz="1400" i="1" dirty="0"/>
              <a:t>Asian Survey</a:t>
            </a:r>
            <a:r>
              <a:rPr lang="en-US" sz="1400" dirty="0"/>
              <a:t> 7 (3): 188-197</a:t>
            </a:r>
            <a:r>
              <a:rPr lang="en-US" sz="1400" dirty="0" smtClean="0"/>
              <a:t>.</a:t>
            </a:r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Human Rights </a:t>
            </a:r>
            <a:r>
              <a:rPr lang="en-US" sz="1400" dirty="0" smtClean="0"/>
              <a:t>Watch (HRW). </a:t>
            </a:r>
            <a:r>
              <a:rPr lang="en-US" sz="1400" dirty="0"/>
              <a:t>2009. </a:t>
            </a:r>
            <a:r>
              <a:rPr lang="en-US" sz="1400" i="1" dirty="0"/>
              <a:t>Perilous Plight: Burma’s </a:t>
            </a:r>
            <a:r>
              <a:rPr lang="en-US" sz="1400" i="1" dirty="0" err="1"/>
              <a:t>Rohingya</a:t>
            </a:r>
            <a:r>
              <a:rPr lang="en-US" sz="1400" i="1" dirty="0"/>
              <a:t> Take to the Seas</a:t>
            </a:r>
            <a:r>
              <a:rPr lang="en-US" sz="1400" dirty="0"/>
              <a:t>, </a:t>
            </a:r>
            <a:r>
              <a:rPr lang="en-US" sz="1400" u="sng" dirty="0">
                <a:hlinkClick r:id="rId3"/>
              </a:rPr>
              <a:t>https://www.hrw.org/sites/default/files/reports/burma0509_brochure_web.pdf</a:t>
            </a:r>
            <a:r>
              <a:rPr lang="en-US" sz="1400" dirty="0"/>
              <a:t> (last accessed 15 April 2016</a:t>
            </a:r>
            <a:r>
              <a:rPr lang="en-US" sz="1400" dirty="0" smtClean="0"/>
              <a:t>)</a:t>
            </a:r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International Crisis Group. 2014. Myanmar: The Politics of the </a:t>
            </a:r>
            <a:r>
              <a:rPr lang="en-US" sz="1400" dirty="0" err="1"/>
              <a:t>Rakhine</a:t>
            </a:r>
            <a:r>
              <a:rPr lang="en-US" sz="1400" dirty="0"/>
              <a:t> State. </a:t>
            </a:r>
            <a:r>
              <a:rPr lang="en-US" sz="1400" i="1" dirty="0"/>
              <a:t>Asia Report N°</a:t>
            </a:r>
            <a:r>
              <a:rPr lang="en-US" sz="1400" i="1" dirty="0" smtClean="0"/>
              <a:t>261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International Crisis Group (ICG). 2013. The Dark Side of Transition: Violence Against Muslims in Myanmar. </a:t>
            </a:r>
            <a:r>
              <a:rPr lang="en-US" sz="1400" i="1"/>
              <a:t>Asia Report N°</a:t>
            </a:r>
            <a:r>
              <a:rPr lang="en-US" sz="1400" i="1" smtClean="0"/>
              <a:t>251</a:t>
            </a:r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 err="1" smtClean="0"/>
              <a:t>Lewa</a:t>
            </a:r>
            <a:r>
              <a:rPr lang="en-US" sz="1400" dirty="0"/>
              <a:t>, C. 2009. North </a:t>
            </a:r>
            <a:r>
              <a:rPr lang="en-US" sz="1400" dirty="0" err="1"/>
              <a:t>Arakan</a:t>
            </a:r>
            <a:r>
              <a:rPr lang="en-US" sz="1400" dirty="0"/>
              <a:t>: an open prison for the </a:t>
            </a:r>
            <a:r>
              <a:rPr lang="en-US" sz="1400" dirty="0" err="1"/>
              <a:t>Rohingya</a:t>
            </a:r>
            <a:r>
              <a:rPr lang="en-US" sz="1400" dirty="0"/>
              <a:t> in Burma. </a:t>
            </a:r>
            <a:r>
              <a:rPr lang="en-US" sz="1400" i="1" dirty="0"/>
              <a:t>Full Migration Review</a:t>
            </a:r>
            <a:r>
              <a:rPr lang="en-US" sz="1400" dirty="0"/>
              <a:t> 32: 11-13. 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42382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63" y="199764"/>
            <a:ext cx="5791200" cy="768065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63" y="1170052"/>
            <a:ext cx="8362140" cy="522242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1400" dirty="0"/>
              <a:t>Moshe Y. 1972. </a:t>
            </a:r>
            <a:r>
              <a:rPr lang="en-US" sz="1400" i="1" dirty="0"/>
              <a:t>The Muslims of Burma: A Study of a Minority Group</a:t>
            </a:r>
            <a:r>
              <a:rPr lang="en-US" sz="1400" dirty="0"/>
              <a:t>. Heidelberg, Germany: Heidelberg University. </a:t>
            </a:r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1400" dirty="0" smtClean="0"/>
              <a:t>Ragland</a:t>
            </a:r>
            <a:r>
              <a:rPr lang="en-US" sz="1400" dirty="0"/>
              <a:t>, K. T. 1994. Burma’s </a:t>
            </a:r>
            <a:r>
              <a:rPr lang="en-US" sz="1400" dirty="0" err="1"/>
              <a:t>Rohingyas</a:t>
            </a:r>
            <a:r>
              <a:rPr lang="en-US" sz="1400" dirty="0"/>
              <a:t> in Crisis: Protection of “Humanitarian” Refugees under International Law. </a:t>
            </a:r>
            <a:r>
              <a:rPr lang="en-US" sz="1400" i="1" dirty="0"/>
              <a:t>Boston College Third World Law Journal</a:t>
            </a:r>
            <a:r>
              <a:rPr lang="en-US" sz="1400" dirty="0"/>
              <a:t> 14 (2): 301-336.	 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/>
              <a:t>Smith, M. 1995. The Muslim </a:t>
            </a:r>
            <a:r>
              <a:rPr lang="en-US" sz="1400" dirty="0" err="1"/>
              <a:t>Rohingya</a:t>
            </a:r>
            <a:r>
              <a:rPr lang="en-US" sz="1400" dirty="0"/>
              <a:t> of Burma. </a:t>
            </a:r>
            <a:r>
              <a:rPr lang="en-US" sz="1400" i="1" dirty="0"/>
              <a:t>Paper presented at Conference of Burma Centrum Nederland</a:t>
            </a:r>
            <a:r>
              <a:rPr lang="en-US" sz="1400" dirty="0" smtClean="0"/>
              <a:t>.</a:t>
            </a:r>
            <a:endParaRPr lang="en-US" sz="1400" dirty="0"/>
          </a:p>
          <a:p>
            <a:pPr marL="342900" indent="-342900">
              <a:buFont typeface="Arial"/>
              <a:buChar char="•"/>
            </a:pPr>
            <a:r>
              <a:rPr lang="en-US" sz="1400" dirty="0"/>
              <a:t>Transparency International. 2015. </a:t>
            </a:r>
            <a:r>
              <a:rPr lang="en-US" sz="1400" i="1" dirty="0"/>
              <a:t>Corruption Perceptions Index 2014: Results</a:t>
            </a:r>
            <a:r>
              <a:rPr lang="en-US" sz="1400" dirty="0"/>
              <a:t>. </a:t>
            </a:r>
            <a:r>
              <a:rPr lang="en-US" sz="1400" u="sng" dirty="0">
                <a:hlinkClick r:id="rId2"/>
              </a:rPr>
              <a:t>https://www.transparency.org/cpi2014/results</a:t>
            </a:r>
            <a:r>
              <a:rPr lang="en-US" sz="1400" dirty="0"/>
              <a:t> (last accessed 24 April 2016</a:t>
            </a:r>
            <a:r>
              <a:rPr lang="en-US" sz="1400" dirty="0" smtClean="0"/>
              <a:t>)</a:t>
            </a:r>
            <a:endParaRPr lang="en-US" sz="1400" dirty="0"/>
          </a:p>
          <a:p>
            <a:pPr marL="342900" indent="-342900">
              <a:buFont typeface="Arial"/>
              <a:buChar char="•"/>
            </a:pPr>
            <a:r>
              <a:rPr lang="en-US" sz="1400" dirty="0"/>
              <a:t>United Nations High Commissioner for Refugees. 2014. </a:t>
            </a:r>
            <a:r>
              <a:rPr lang="en-US" sz="1400" i="1" dirty="0"/>
              <a:t>As thousands continue to flee Myanmar, UNHCR concerned about growing reports of abuse</a:t>
            </a:r>
            <a:r>
              <a:rPr lang="en-US" sz="1400" dirty="0"/>
              <a:t>. </a:t>
            </a:r>
            <a:r>
              <a:rPr lang="en-US" sz="1400" u="sng" dirty="0">
                <a:hlinkClick r:id="rId3"/>
              </a:rPr>
              <a:t>http://www.unhcr.org/5396ee3b9.html</a:t>
            </a:r>
            <a:r>
              <a:rPr lang="en-US" sz="1400" dirty="0"/>
              <a:t> (last accessed 18 April 2016</a:t>
            </a:r>
            <a:r>
              <a:rPr lang="en-US" sz="1400" dirty="0" smtClean="0"/>
              <a:t>)</a:t>
            </a:r>
            <a:endParaRPr lang="en-US" sz="1400" dirty="0"/>
          </a:p>
          <a:p>
            <a:pPr marL="342900" indent="-342900">
              <a:buFont typeface="Arial"/>
              <a:buChar char="•"/>
            </a:pPr>
            <a:r>
              <a:rPr lang="en-US" sz="1400" dirty="0"/>
              <a:t>United States Holocaust Memorial Museum. 2015. </a:t>
            </a:r>
            <a:r>
              <a:rPr lang="en-US" sz="1400" i="1" dirty="0"/>
              <a:t>“They Want Us All To Go Away: Early Warning Signs of Genocide in Burma</a:t>
            </a:r>
            <a:r>
              <a:rPr lang="en-US" sz="1400" dirty="0"/>
              <a:t>. </a:t>
            </a:r>
            <a:r>
              <a:rPr lang="en-US" sz="1400" u="sng" dirty="0">
                <a:hlinkClick r:id="rId4"/>
              </a:rPr>
              <a:t>https://www.ushmm.org/m/pdfs/20150505-Burma-Report.pdf</a:t>
            </a:r>
            <a:r>
              <a:rPr lang="en-US" sz="1400" dirty="0"/>
              <a:t> (last accessed 20 April 2016</a:t>
            </a:r>
            <a:r>
              <a:rPr lang="en-US" sz="1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 smtClean="0"/>
              <a:t>United </a:t>
            </a:r>
            <a:r>
              <a:rPr lang="en-US" sz="1400" dirty="0"/>
              <a:t>States House Committee on Foreign Affairs (USHCFA). 2014. “H.Res.418- Urging the Government of Burma to end the persecution of the </a:t>
            </a:r>
            <a:r>
              <a:rPr lang="en-US" sz="1400" dirty="0" err="1"/>
              <a:t>Rohingya</a:t>
            </a:r>
            <a:r>
              <a:rPr lang="en-US" sz="1400" dirty="0"/>
              <a:t> people and respect internationally recognized human rights for all ethnic and religious minority groups within Burma.</a:t>
            </a:r>
            <a:r>
              <a:rPr lang="en-US" sz="1400" dirty="0" smtClean="0"/>
              <a:t>”</a:t>
            </a:r>
            <a:endParaRPr lang="en-US" sz="1400" dirty="0"/>
          </a:p>
          <a:p>
            <a:pPr marL="342900" indent="-342900">
              <a:buFont typeface="Arial"/>
              <a:buChar char="•"/>
            </a:pPr>
            <a:r>
              <a:rPr lang="en-US" sz="1400" dirty="0" err="1"/>
              <a:t>Weightman</a:t>
            </a:r>
            <a:r>
              <a:rPr lang="en-US" sz="1400" dirty="0"/>
              <a:t> A. B. 2011. </a:t>
            </a:r>
            <a:r>
              <a:rPr lang="en-US" sz="1400" i="1" dirty="0"/>
              <a:t>Dragons and Tigers: A Geography of South, East and Southeast Asia</a:t>
            </a:r>
            <a:r>
              <a:rPr lang="en-US" sz="1400" dirty="0"/>
              <a:t>. Hoboken, NJ, U.S.A: John Wiley &amp; Sons Inc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	</a:t>
            </a:r>
          </a:p>
          <a:p>
            <a:pPr marL="342900" indent="-342900">
              <a:buFont typeface="Arial"/>
              <a:buChar char="•"/>
            </a:pPr>
            <a:endParaRPr lang="en-US" sz="1400" dirty="0"/>
          </a:p>
          <a:p>
            <a:pPr marL="342900" indent="-342900">
              <a:buFont typeface="Arial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590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73" y="78526"/>
            <a:ext cx="6635376" cy="670640"/>
          </a:xfrm>
        </p:spPr>
        <p:txBody>
          <a:bodyPr>
            <a:noAutofit/>
          </a:bodyPr>
          <a:lstStyle/>
          <a:p>
            <a:r>
              <a:rPr lang="en-US" sz="4000" dirty="0" smtClean="0"/>
              <a:t>Myanmar/Burma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034" y="806243"/>
            <a:ext cx="3524347" cy="567903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Located in Malay Peninsula in SE Asia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Total area: </a:t>
            </a:r>
            <a:r>
              <a:rPr lang="en-US" sz="1800" dirty="0"/>
              <a:t>676, 578 </a:t>
            </a:r>
            <a:r>
              <a:rPr lang="en-US" sz="1800" dirty="0" smtClean="0"/>
              <a:t>sq km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Climate: Tropical monsoon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Terrain defined by centralized lowlands surrounded by rugged highlands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Population: Over 56 million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Ethnicities: 68% Burman, 9% Shan, 7% Karen, 4% Rakhine, etc.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Languages: Burmese (official), Bengali, Shan, Karen, etc.  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Seven </a:t>
            </a:r>
            <a:r>
              <a:rPr lang="en-US" sz="1800" dirty="0"/>
              <a:t>established states within Burma </a:t>
            </a:r>
          </a:p>
        </p:txBody>
      </p:sp>
      <p:pic>
        <p:nvPicPr>
          <p:cNvPr id="7" name="Picture 6" descr="Burma_topo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77" y="734898"/>
            <a:ext cx="4278260" cy="5750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7677" y="6453741"/>
            <a:ext cx="44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https://commons.wikimedia.org/wiki/</a:t>
            </a:r>
            <a:r>
              <a:rPr lang="en-US" sz="1200" dirty="0" smtClean="0">
                <a:hlinkClick r:id="rId3"/>
              </a:rPr>
              <a:t>Atlas_of_Myanmar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12864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15 at 1.33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9" y="0"/>
            <a:ext cx="5522790" cy="6858000"/>
          </a:xfrm>
          <a:prstGeom prst="rect">
            <a:avLst/>
          </a:prstGeom>
        </p:spPr>
      </p:pic>
      <p:pic>
        <p:nvPicPr>
          <p:cNvPr id="2" name="Picture 1" descr="22_Rakhine_St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35" y="3039928"/>
            <a:ext cx="3139571" cy="18837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79769" y="6221249"/>
            <a:ext cx="3253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/>
              <a:t>Dr. </a:t>
            </a:r>
            <a:r>
              <a:rPr lang="en-US" sz="1200" dirty="0" err="1"/>
              <a:t>Bahar</a:t>
            </a:r>
            <a:r>
              <a:rPr lang="en-US" sz="1200" dirty="0"/>
              <a:t> A. 2012. </a:t>
            </a:r>
            <a:r>
              <a:rPr lang="en-US" sz="1200" i="1" dirty="0"/>
              <a:t>Racism to </a:t>
            </a:r>
            <a:r>
              <a:rPr lang="en-US" sz="1200" i="1" dirty="0" err="1"/>
              <a:t>Rohingya</a:t>
            </a:r>
            <a:r>
              <a:rPr lang="en-US" sz="1200" i="1" dirty="0"/>
              <a:t> in Burma</a:t>
            </a:r>
            <a:r>
              <a:rPr lang="en-US" sz="1200" dirty="0"/>
              <a:t>)</a:t>
            </a:r>
          </a:p>
          <a:p>
            <a:r>
              <a:rPr lang="en-US" sz="1200" dirty="0"/>
              <a:t> 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793935" y="5070524"/>
            <a:ext cx="313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://ozoutback.com.au/Myanmar/flags/slides/</a:t>
            </a:r>
            <a:r>
              <a:rPr lang="en-US" sz="1200" dirty="0" smtClean="0">
                <a:hlinkClick r:id="rId4"/>
              </a:rPr>
              <a:t>22_Rakhine_State.gif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6" name="Picture 5" descr="Flag_of_Myanm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35" y="128419"/>
            <a:ext cx="3111030" cy="207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2372" y="2283675"/>
            <a:ext cx="268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https://commons.wikimedia.org/wiki/</a:t>
            </a:r>
            <a:r>
              <a:rPr lang="en-US" sz="1200" dirty="0" smtClean="0">
                <a:hlinkClick r:id="rId6"/>
              </a:rPr>
              <a:t>Atlas_of_Myanmar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84596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38" y="128419"/>
            <a:ext cx="8362139" cy="810873"/>
          </a:xfrm>
        </p:spPr>
        <p:txBody>
          <a:bodyPr>
            <a:normAutofit/>
          </a:bodyPr>
          <a:lstStyle/>
          <a:p>
            <a:r>
              <a:rPr lang="en-US" dirty="0" smtClean="0"/>
              <a:t>Who are the Rohingya?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43" y="1288621"/>
            <a:ext cx="4551840" cy="447602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/>
              <a:t>The Rohingya are an ethnic minority group who practice Sunni Islam and are </a:t>
            </a:r>
            <a:r>
              <a:rPr lang="en-US" sz="2600" dirty="0"/>
              <a:t>mainly located </a:t>
            </a:r>
            <a:r>
              <a:rPr lang="en-US" sz="2600" dirty="0" smtClean="0"/>
              <a:t>in the </a:t>
            </a:r>
            <a:r>
              <a:rPr lang="en-US" sz="2600" dirty="0"/>
              <a:t>northern portion of the </a:t>
            </a:r>
            <a:r>
              <a:rPr lang="en-US" sz="2600" dirty="0" err="1"/>
              <a:t>Rakhine</a:t>
            </a:r>
            <a:r>
              <a:rPr lang="en-US" sz="2600" dirty="0"/>
              <a:t> </a:t>
            </a:r>
            <a:r>
              <a:rPr lang="en-US" sz="2600" dirty="0" smtClean="0"/>
              <a:t>state of western </a:t>
            </a:r>
            <a:r>
              <a:rPr lang="en-US" sz="2600" dirty="0"/>
              <a:t>Burma near the Naf River that forms a border between modern day Burma and </a:t>
            </a:r>
            <a:r>
              <a:rPr lang="en-US" sz="2600" dirty="0" smtClean="0"/>
              <a:t>Bangladesh. </a:t>
            </a:r>
            <a:endParaRPr lang="en-US" sz="2600" dirty="0"/>
          </a:p>
        </p:txBody>
      </p:sp>
      <p:pic>
        <p:nvPicPr>
          <p:cNvPr id="4" name="Picture 3" descr="theres-no-chance-that-the-rohingya-people-will-end-up-in-gambia-14322472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83" y="1129454"/>
            <a:ext cx="4150047" cy="4150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5083" y="5375628"/>
            <a:ext cx="43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https://news.vice.com/article/theres-no-chance-that-the-rohingya-people-will-end-up-in-the-</a:t>
            </a:r>
            <a:r>
              <a:rPr lang="en-US" sz="1200" dirty="0" smtClean="0">
                <a:hlinkClick r:id="rId3"/>
              </a:rPr>
              <a:t>gambia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261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0" y="172455"/>
            <a:ext cx="8686800" cy="882215"/>
          </a:xfrm>
        </p:spPr>
        <p:txBody>
          <a:bodyPr/>
          <a:lstStyle/>
          <a:p>
            <a:r>
              <a:rPr lang="en-US" dirty="0" smtClean="0"/>
              <a:t>History of Muslims in Burma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63" y="1227127"/>
            <a:ext cx="3707150" cy="563087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Century- The independent kingdom of </a:t>
            </a:r>
            <a:r>
              <a:rPr lang="en-US" dirty="0" err="1" smtClean="0"/>
              <a:t>Mruak</a:t>
            </a:r>
            <a:r>
              <a:rPr lang="en-US" dirty="0" smtClean="0"/>
              <a:t>-U was established by </a:t>
            </a:r>
            <a:r>
              <a:rPr lang="en-US" dirty="0" err="1" smtClean="0"/>
              <a:t>Narmeikhla</a:t>
            </a:r>
            <a:r>
              <a:rPr lang="en-US" dirty="0" smtClean="0"/>
              <a:t> in northern </a:t>
            </a:r>
            <a:r>
              <a:rPr lang="en-US" dirty="0" err="1" smtClean="0"/>
              <a:t>Arakan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Century-  A large number of Indian Muslims migrated to Burma as farm labor for rice plantations creating tensions between Muslims and </a:t>
            </a:r>
            <a:r>
              <a:rPr lang="en-US" dirty="0" err="1" smtClean="0"/>
              <a:t>Burmans</a:t>
            </a:r>
            <a:r>
              <a:rPr lang="en-US" dirty="0" smtClean="0"/>
              <a:t>, mainly due to employment competition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Inter-communal </a:t>
            </a:r>
            <a:r>
              <a:rPr lang="en-US" dirty="0"/>
              <a:t>violence between the </a:t>
            </a:r>
            <a:r>
              <a:rPr lang="en-US" dirty="0" err="1"/>
              <a:t>Rakhine</a:t>
            </a:r>
            <a:r>
              <a:rPr lang="en-US" dirty="0"/>
              <a:t> and </a:t>
            </a:r>
            <a:r>
              <a:rPr lang="en-US" dirty="0" err="1" smtClean="0"/>
              <a:t>Rohingya</a:t>
            </a:r>
            <a:r>
              <a:rPr lang="en-US" dirty="0" smtClean="0"/>
              <a:t> during Japanese occupation of Burma during WWII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pic>
        <p:nvPicPr>
          <p:cNvPr id="5" name="Picture 4" descr="myanmar_MRAUK_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12" y="1341046"/>
            <a:ext cx="5222788" cy="3481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4358" y="4865712"/>
            <a:ext cx="511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://exoticdestinations.com.au/myanmar/myanmar-tours/the-lost-city-of-mrauk-u-4-days-3-nights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249554" y="63068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63" y="42806"/>
            <a:ext cx="7863198" cy="763825"/>
          </a:xfrm>
        </p:spPr>
        <p:txBody>
          <a:bodyPr/>
          <a:lstStyle/>
          <a:p>
            <a:r>
              <a:rPr lang="en-US" dirty="0" smtClean="0"/>
              <a:t>Rohingya lose Citizenship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35051"/>
            <a:ext cx="47664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After Burma’s independence, Muslim leaders attempted to make northern </a:t>
            </a:r>
            <a:r>
              <a:rPr lang="en-US" sz="2000" b="1" dirty="0" err="1" smtClean="0"/>
              <a:t>Rakhine</a:t>
            </a:r>
            <a:r>
              <a:rPr lang="en-US" sz="2000" b="1" dirty="0" smtClean="0"/>
              <a:t> an autonomous region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Military coup in 1962 resulted in the new Burmese government adopting the Burmese Way to Socialism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Operation </a:t>
            </a:r>
            <a:r>
              <a:rPr lang="en-US" sz="2000" b="1" dirty="0" err="1" smtClean="0"/>
              <a:t>Nagamin</a:t>
            </a:r>
            <a:r>
              <a:rPr lang="en-US" sz="2000" b="1" dirty="0" smtClean="0"/>
              <a:t> (Dragon King) launched in 1977 to address illegal immigration. The Rohingya were a primary target of this operation causing many to flee to Bangladesh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1982 Myanmar Citizenship Law- redefined Burmese citizenship, </a:t>
            </a:r>
            <a:r>
              <a:rPr lang="en-US" sz="2000" b="1" dirty="0" err="1" smtClean="0"/>
              <a:t>Rohingyas</a:t>
            </a:r>
            <a:r>
              <a:rPr lang="en-US" sz="2000" b="1" dirty="0" smtClean="0"/>
              <a:t> no longer regarded as citizens</a:t>
            </a:r>
            <a:endParaRPr lang="en-US" sz="2000" b="1" dirty="0"/>
          </a:p>
        </p:txBody>
      </p:sp>
      <p:pic>
        <p:nvPicPr>
          <p:cNvPr id="3" name="Picture 2" descr="27446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88" y="806631"/>
            <a:ext cx="2816119" cy="3278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9147" y="4084770"/>
            <a:ext cx="412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http://www.oxfordburmaalliance.org/1962-coup--ne-win-</a:t>
            </a:r>
            <a:r>
              <a:rPr lang="en-US" sz="1200" dirty="0" smtClean="0">
                <a:hlinkClick r:id="rId3"/>
              </a:rPr>
              <a:t>regime.html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893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0" y="0"/>
            <a:ext cx="9004860" cy="896485"/>
          </a:xfrm>
        </p:spPr>
        <p:txBody>
          <a:bodyPr/>
          <a:lstStyle/>
          <a:p>
            <a:r>
              <a:rPr lang="en-US" dirty="0" smtClean="0"/>
              <a:t>1982 Myanmar Citizenship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15" y="908295"/>
            <a:ext cx="8309160" cy="497985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/>
              <a:t>I</a:t>
            </a:r>
            <a:r>
              <a:rPr lang="en-US" sz="2600" dirty="0" smtClean="0"/>
              <a:t>ntroduced </a:t>
            </a:r>
            <a:r>
              <a:rPr lang="en-US" sz="2600" dirty="0"/>
              <a:t>three kinds of citizens</a:t>
            </a:r>
            <a:r>
              <a:rPr lang="en-US" sz="2600" dirty="0" smtClean="0"/>
              <a:t>: full </a:t>
            </a:r>
            <a:r>
              <a:rPr lang="en-US" sz="2600" dirty="0"/>
              <a:t>citizens, associate citizens, and naturalized </a:t>
            </a:r>
            <a:r>
              <a:rPr lang="en-US" sz="2600" dirty="0" smtClean="0"/>
              <a:t>citizens. </a:t>
            </a:r>
            <a:r>
              <a:rPr lang="en-US" sz="2600" dirty="0" err="1" smtClean="0"/>
              <a:t>Rohingya</a:t>
            </a:r>
            <a:r>
              <a:rPr lang="en-US" sz="2600" dirty="0" smtClean="0"/>
              <a:t> often fall under last two kinds 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L</a:t>
            </a:r>
            <a:r>
              <a:rPr lang="en-US" sz="2600" dirty="0" smtClean="0"/>
              <a:t>imited </a:t>
            </a:r>
            <a:r>
              <a:rPr lang="en-US" sz="2600" dirty="0"/>
              <a:t>the number of recognized ethnic groups to 135. </a:t>
            </a:r>
            <a:r>
              <a:rPr lang="en-US" sz="2600" dirty="0" smtClean="0"/>
              <a:t>The recognized </a:t>
            </a:r>
            <a:r>
              <a:rPr lang="en-US" sz="2600" dirty="0"/>
              <a:t>groups are further categorized into eight national races determined by the regions they live </a:t>
            </a:r>
            <a:r>
              <a:rPr lang="en-US" sz="2600" dirty="0" smtClean="0"/>
              <a:t>in. </a:t>
            </a:r>
            <a:r>
              <a:rPr lang="en-US" sz="2600" dirty="0" err="1" smtClean="0"/>
              <a:t>Rohingya</a:t>
            </a:r>
            <a:r>
              <a:rPr lang="en-US" sz="2600" dirty="0" smtClean="0"/>
              <a:t> are not one of the recognized groups</a:t>
            </a:r>
            <a:endParaRPr lang="en-US" sz="2600" dirty="0"/>
          </a:p>
        </p:txBody>
      </p:sp>
      <p:pic>
        <p:nvPicPr>
          <p:cNvPr id="4" name="Picture 3" descr="13505043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12" y="4380164"/>
            <a:ext cx="4364752" cy="2477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4871" y="6278325"/>
            <a:ext cx="287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http://www.salem-news.com/gphotos/1350504361.jpg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389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66" y="0"/>
            <a:ext cx="7177665" cy="8964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2012 </a:t>
            </a:r>
            <a:r>
              <a:rPr lang="en-US" sz="4000" dirty="0" err="1" smtClean="0"/>
              <a:t>Rakhine</a:t>
            </a:r>
            <a:r>
              <a:rPr lang="en-US" sz="4000" dirty="0" smtClean="0"/>
              <a:t> Riots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6074"/>
            <a:ext cx="4708285" cy="578192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park </a:t>
            </a:r>
            <a:r>
              <a:rPr lang="en-US" dirty="0"/>
              <a:t>for </a:t>
            </a:r>
            <a:r>
              <a:rPr lang="en-US" dirty="0" smtClean="0"/>
              <a:t>this period </a:t>
            </a:r>
            <a:r>
              <a:rPr lang="en-US" dirty="0"/>
              <a:t>of violence </a:t>
            </a:r>
            <a:r>
              <a:rPr lang="en-US" dirty="0" smtClean="0"/>
              <a:t>was the murder </a:t>
            </a:r>
            <a:r>
              <a:rPr lang="en-US" dirty="0"/>
              <a:t>of a </a:t>
            </a:r>
            <a:r>
              <a:rPr lang="en-US" dirty="0" err="1"/>
              <a:t>Rakhine</a:t>
            </a:r>
            <a:r>
              <a:rPr lang="en-US" dirty="0"/>
              <a:t> Buddhist by a group of </a:t>
            </a:r>
            <a:r>
              <a:rPr lang="en-US" dirty="0" err="1"/>
              <a:t>Rohingya</a:t>
            </a:r>
            <a:r>
              <a:rPr lang="en-US" dirty="0"/>
              <a:t> men on May 28, </a:t>
            </a:r>
            <a:r>
              <a:rPr lang="en-US" dirty="0" smtClean="0"/>
              <a:t>shortly </a:t>
            </a:r>
            <a:r>
              <a:rPr lang="en-US" dirty="0"/>
              <a:t>followed by the murder of ten Burmese Muslims on June 3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iot </a:t>
            </a:r>
            <a:r>
              <a:rPr lang="en-US" dirty="0"/>
              <a:t>groups of </a:t>
            </a:r>
            <a:r>
              <a:rPr lang="en-US" dirty="0" err="1" smtClean="0"/>
              <a:t>Rohingyas</a:t>
            </a:r>
            <a:r>
              <a:rPr lang="en-US" dirty="0" smtClean="0"/>
              <a:t> and </a:t>
            </a:r>
            <a:r>
              <a:rPr lang="en-US" dirty="0" err="1" smtClean="0"/>
              <a:t>Rakhine</a:t>
            </a:r>
            <a:r>
              <a:rPr lang="en-US" dirty="0" smtClean="0"/>
              <a:t> Buddhists attacked each other and burned down their houses and places of worship.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Escalated </a:t>
            </a:r>
            <a:r>
              <a:rPr lang="en-US" dirty="0"/>
              <a:t>to the point that </a:t>
            </a:r>
            <a:r>
              <a:rPr lang="en-US" dirty="0" smtClean="0"/>
              <a:t>even neutral </a:t>
            </a:r>
            <a:r>
              <a:rPr lang="en-US" dirty="0"/>
              <a:t>civilians </a:t>
            </a:r>
            <a:r>
              <a:rPr lang="en-US" dirty="0" smtClean="0"/>
              <a:t>were </a:t>
            </a:r>
            <a:r>
              <a:rPr lang="en-US" dirty="0"/>
              <a:t>being swept up in the conflict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Burmese government declared </a:t>
            </a:r>
            <a:r>
              <a:rPr lang="en-US" dirty="0"/>
              <a:t>a state of emergency and the military was deployed. </a:t>
            </a:r>
            <a:r>
              <a:rPr lang="en-US" dirty="0" smtClean="0"/>
              <a:t>They managed </a:t>
            </a:r>
            <a:r>
              <a:rPr lang="en-US" dirty="0"/>
              <a:t>to settle the worst of the violence, </a:t>
            </a:r>
            <a:r>
              <a:rPr lang="en-US" dirty="0" smtClean="0"/>
              <a:t>but it </a:t>
            </a:r>
            <a:r>
              <a:rPr lang="en-US" dirty="0"/>
              <a:t>returned in its entirety during another wave of riots that began in October 2012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least 190 people on both sides were killed and hundreds more were injured </a:t>
            </a:r>
          </a:p>
        </p:txBody>
      </p:sp>
      <p:pic>
        <p:nvPicPr>
          <p:cNvPr id="4" name="Picture 3" descr="rioters_during_2012_rakhine_state_ri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67" y="2055807"/>
            <a:ext cx="4506533" cy="2823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8285" y="4995609"/>
            <a:ext cx="439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http://rlp.hds.harvard.edu/news/communal-conflict-</a:t>
            </a:r>
            <a:r>
              <a:rPr lang="en-US" sz="1200" dirty="0" smtClean="0">
                <a:hlinkClick r:id="rId3"/>
              </a:rPr>
              <a:t>myanmar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052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5" y="130875"/>
            <a:ext cx="8105266" cy="6967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Rohingya</a:t>
            </a:r>
            <a:r>
              <a:rPr lang="en-US" dirty="0" smtClean="0"/>
              <a:t> Status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55" y="936395"/>
            <a:ext cx="8504848" cy="579318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/>
              <a:t>Rohingyas</a:t>
            </a:r>
            <a:r>
              <a:rPr lang="en-US" sz="2400" dirty="0"/>
              <a:t> who wish to wed must obtain permission from the authorities and </a:t>
            </a:r>
            <a:r>
              <a:rPr lang="en-US" sz="2400" dirty="0" smtClean="0"/>
              <a:t>are </a:t>
            </a:r>
            <a:r>
              <a:rPr lang="en-US" sz="2400" dirty="0"/>
              <a:t>limited in the number of offspring they are allowed to have.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hildren </a:t>
            </a:r>
            <a:r>
              <a:rPr lang="en-US" sz="2400" dirty="0"/>
              <a:t>born to </a:t>
            </a:r>
            <a:r>
              <a:rPr lang="en-US" sz="2400" dirty="0" err="1"/>
              <a:t>Rohingya</a:t>
            </a:r>
            <a:r>
              <a:rPr lang="en-US" sz="2400" dirty="0"/>
              <a:t> </a:t>
            </a:r>
            <a:r>
              <a:rPr lang="en-US" sz="2400" dirty="0" smtClean="0"/>
              <a:t>parents are no longer </a:t>
            </a:r>
            <a:r>
              <a:rPr lang="en-US" sz="2400" dirty="0"/>
              <a:t>issued birth certificates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Rohingyas</a:t>
            </a:r>
            <a:r>
              <a:rPr lang="en-US" sz="2400" dirty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extremely limited in their </a:t>
            </a:r>
            <a:r>
              <a:rPr lang="en-US" sz="2400" dirty="0" smtClean="0"/>
              <a:t>movement </a:t>
            </a:r>
            <a:r>
              <a:rPr lang="en-US" sz="2400" dirty="0"/>
              <a:t>outside of their own township</a:t>
            </a:r>
            <a:r>
              <a:rPr lang="en-US" sz="2400" dirty="0" smtClean="0"/>
              <a:t>, </a:t>
            </a:r>
            <a:r>
              <a:rPr lang="en-US" sz="2400" dirty="0"/>
              <a:t>severely </a:t>
            </a:r>
            <a:r>
              <a:rPr lang="en-US" sz="2400" dirty="0" smtClean="0"/>
              <a:t>limiting </a:t>
            </a:r>
            <a:r>
              <a:rPr lang="en-US" sz="2400" dirty="0"/>
              <a:t>employment options and access to government services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Rohingya</a:t>
            </a:r>
            <a:r>
              <a:rPr lang="en-US" sz="2400" dirty="0"/>
              <a:t> </a:t>
            </a:r>
            <a:r>
              <a:rPr lang="en-US" sz="2400" dirty="0" smtClean="0"/>
              <a:t>cannot </a:t>
            </a:r>
            <a:r>
              <a:rPr lang="en-US" sz="2400" dirty="0"/>
              <a:t>be employed in any areas of health and education within Burma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After the 2012 </a:t>
            </a:r>
            <a:r>
              <a:rPr lang="en-US" sz="2400" dirty="0"/>
              <a:t>riots, tens of thousands of </a:t>
            </a:r>
            <a:r>
              <a:rPr lang="en-US" sz="2400" dirty="0" err="1"/>
              <a:t>Rohingyas</a:t>
            </a:r>
            <a:r>
              <a:rPr lang="en-US" sz="2400" dirty="0"/>
              <a:t> were forced into </a:t>
            </a:r>
            <a:r>
              <a:rPr lang="en-US" sz="2400" dirty="0" smtClean="0"/>
              <a:t>internment camps throughout the state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026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714</TotalTime>
  <Words>1287</Words>
  <Application>Microsoft Macintosh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Essential</vt:lpstr>
      <vt:lpstr>Politics of the Rohingya situation in Southeast Asia</vt:lpstr>
      <vt:lpstr>Myanmar/Burma</vt:lpstr>
      <vt:lpstr>PowerPoint Presentation</vt:lpstr>
      <vt:lpstr>Who are the Rohingya?</vt:lpstr>
      <vt:lpstr>History of Muslims in Burma </vt:lpstr>
      <vt:lpstr>Rohingya lose Citizenship</vt:lpstr>
      <vt:lpstr>1982 Myanmar Citizenship Law</vt:lpstr>
      <vt:lpstr>2012 Rakhine Riots</vt:lpstr>
      <vt:lpstr>The Rohingya Status Today</vt:lpstr>
      <vt:lpstr>PowerPoint Presentation</vt:lpstr>
      <vt:lpstr>Rohingyas outside Burma</vt:lpstr>
      <vt:lpstr>PowerPoint Presentation</vt:lpstr>
      <vt:lpstr>PowerPoint Presentation</vt:lpstr>
      <vt:lpstr>References </vt:lpstr>
      <vt:lpstr>References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Rohingyas in Burma </dc:title>
  <dc:creator>William Bartholomew</dc:creator>
  <cp:lastModifiedBy>William Bartholomew</cp:lastModifiedBy>
  <cp:revision>56</cp:revision>
  <dcterms:created xsi:type="dcterms:W3CDTF">2016-02-29T00:22:18Z</dcterms:created>
  <dcterms:modified xsi:type="dcterms:W3CDTF">2016-05-01T18:30:21Z</dcterms:modified>
</cp:coreProperties>
</file>